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3" r:id="rId2"/>
    <p:sldId id="256" r:id="rId3"/>
    <p:sldId id="350" r:id="rId4"/>
    <p:sldId id="273" r:id="rId5"/>
    <p:sldId id="351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4" r:id="rId14"/>
    <p:sldId id="348" r:id="rId15"/>
    <p:sldId id="397" r:id="rId16"/>
    <p:sldId id="349" r:id="rId17"/>
    <p:sldId id="398" r:id="rId18"/>
    <p:sldId id="346" r:id="rId19"/>
    <p:sldId id="399" r:id="rId20"/>
    <p:sldId id="347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65" r:id="rId29"/>
    <p:sldId id="373" r:id="rId30"/>
    <p:sldId id="400" r:id="rId31"/>
    <p:sldId id="374" r:id="rId32"/>
    <p:sldId id="408" r:id="rId33"/>
    <p:sldId id="376" r:id="rId34"/>
    <p:sldId id="409" r:id="rId35"/>
    <p:sldId id="375" r:id="rId36"/>
    <p:sldId id="377" r:id="rId37"/>
    <p:sldId id="378" r:id="rId38"/>
    <p:sldId id="379" r:id="rId39"/>
    <p:sldId id="380" r:id="rId40"/>
    <p:sldId id="381" r:id="rId41"/>
    <p:sldId id="383" r:id="rId42"/>
    <p:sldId id="382" r:id="rId43"/>
    <p:sldId id="392" r:id="rId44"/>
    <p:sldId id="393" r:id="rId45"/>
    <p:sldId id="410" r:id="rId46"/>
    <p:sldId id="394" r:id="rId47"/>
    <p:sldId id="411" r:id="rId48"/>
    <p:sldId id="395" r:id="rId49"/>
    <p:sldId id="412" r:id="rId50"/>
    <p:sldId id="396" r:id="rId51"/>
    <p:sldId id="384" r:id="rId52"/>
    <p:sldId id="385" r:id="rId53"/>
    <p:sldId id="386" r:id="rId54"/>
    <p:sldId id="387" r:id="rId55"/>
    <p:sldId id="388" r:id="rId56"/>
    <p:sldId id="389" r:id="rId57"/>
    <p:sldId id="390" r:id="rId58"/>
    <p:sldId id="422" r:id="rId59"/>
    <p:sldId id="413" r:id="rId60"/>
    <p:sldId id="414" r:id="rId61"/>
    <p:sldId id="415" r:id="rId62"/>
    <p:sldId id="416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423" r:id="rId72"/>
    <p:sldId id="419" r:id="rId73"/>
    <p:sldId id="418" r:id="rId74"/>
    <p:sldId id="417" r:id="rId75"/>
    <p:sldId id="420" r:id="rId76"/>
    <p:sldId id="42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21" autoAdjust="0"/>
    <p:restoredTop sz="94660"/>
  </p:normalViewPr>
  <p:slideViewPr>
    <p:cSldViewPr snapToGrid="0">
      <p:cViewPr>
        <p:scale>
          <a:sx n="79" d="100"/>
          <a:sy n="79" d="100"/>
        </p:scale>
        <p:origin x="62" y="1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6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7:02:16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7:02:16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839C-3D17-4A47-8491-BF34E488E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4EAC2-BB78-462F-B16B-5A097BBD3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B45B5-A334-4218-9D2C-78FA9DB5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1F9F3-93C7-4326-AD2A-D7703790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86014-C453-4337-9726-425C2319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64CA1-F584-4D45-AA89-BD395C2A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6FB3F-4643-4747-B150-6916DD833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0FD7-095C-49CB-B16B-1841278F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42E0D-DA65-412E-8FF8-C41782BA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5ADC5-FEFC-414E-853A-C47F3B12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8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740E0D-B36C-411C-AC1F-A0383AD9F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802C3-5F5B-447B-8C2F-E4840D4F7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2AD3B-7401-4034-BB76-BACA5FAC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EF7EC-E5A2-4FB3-B0EC-BA36CA92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468F4-762F-4F88-83A8-542D7B49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75713-EE75-447E-B66F-F4DED8601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3141-51B1-4384-BFA2-3BFB78FB4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55F0C-082A-4FD0-B47E-62713E91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9EF04-403E-4596-9B51-D666E3BC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D3031-E8E3-450C-8219-74DCAC4A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6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435D-932D-4C99-B667-F9D1C0A7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BFAEE-92F4-4231-88E8-1F40B644B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ECF8A-A617-4B8C-BEA6-EEB5C4190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B8FF7-DD17-40C0-A950-F1ABF6C1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0832E-46CF-4EDC-84C7-68503485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1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9D63-27CE-40E5-ADFE-D4D6396FB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664A-EA0E-4091-B914-6FDD12B2B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A7CD1-A1FB-464A-A19B-A381F67FA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E17C2-E49A-4A96-85E5-2A25BEAE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515C0-FAFB-40BF-8516-764F05E2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92BBF-0D44-4F62-8010-7C49FDF6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B15C-A59F-45C0-AB6E-86085CC3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FC7DB-FBB3-4499-A80E-A015689FD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558DF-A288-4A2F-8D31-DE35342D1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1007B-A6B6-4375-8BE6-333A2FA08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CF50E-1AFA-47C3-9869-5FFBB4C32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A868C-482E-43F4-B82C-5FAA3755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E4A155-02D9-435F-AA67-01659F50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C2C6-0D09-49A5-B12D-44C25B6CA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4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56D2-B04A-4316-8502-2F59AC1E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7B7C6F-E17E-4DF1-BC18-1EEE4442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233A8-4497-4D93-A6EE-0EA3DAB1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13D7-7DBC-4C8A-8B4A-02B9B5A8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2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03F07-55F8-49EE-84BD-2F3BC823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E69B1-824A-408A-AA16-798B44D9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4759C-71CF-4C53-852C-541ED4D1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D615-8F0A-4DE0-A756-AD663F8B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89661-990F-4421-BE9C-60AB79B5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33EC9-82D6-4D3C-AB2E-11ECF909E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33A2F-456D-4828-A5F7-E9B01716D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1AF98-6B8D-437C-BB9F-852A8FE4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2A755-3D9A-40DC-B8E1-6B88755B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2B0E-82B8-4485-A322-996F00E1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18C21D-3D0B-4067-9A52-B126ED381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1D9D7-4670-4D16-B1ED-353414372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EFD4B-897E-4B17-B37E-74EB2114C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43722-D944-4DCE-ADEC-0B5D580A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381BD-2514-4470-9DBB-46557665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3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4BEE1D-C0CC-44AC-B9E9-7CDD95B31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6A6BA-5367-483C-B5EA-551A4D818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1278-B829-4BA9-90BA-518E7B814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74B40-956B-4F58-9BAC-9FD366BCF94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7BE88-1322-4426-8159-EB914ECDC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D1803-129B-40F1-A376-3BD11BB6B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D9CFE-D76D-47A6-A7F8-AAF315509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8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FCFEA-C169-4D1C-8853-6797BA73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2098141"/>
            <a:ext cx="5532462" cy="4500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3C85-F008-498E-97A7-AA883A1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5" t="25224" r="37319" b="15384"/>
          <a:stretch/>
        </p:blipFill>
        <p:spPr>
          <a:xfrm>
            <a:off x="7164268" y="1601513"/>
            <a:ext cx="4135744" cy="5057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060E-74D7-44E7-8C2C-6224647A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2022 State of the </a:t>
            </a:r>
            <a:br>
              <a:rPr lang="en-US" b="1" dirty="0"/>
            </a:br>
            <a:r>
              <a:rPr lang="en-US" b="1" dirty="0"/>
              <a:t>Real Estate Market </a:t>
            </a:r>
          </a:p>
        </p:txBody>
      </p:sp>
    </p:spTree>
    <p:extLst>
      <p:ext uri="{BB962C8B-B14F-4D97-AF65-F5344CB8AC3E}">
        <p14:creationId xmlns:p14="http://schemas.microsoft.com/office/powerpoint/2010/main" val="521553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BB662B-91CE-45CC-90FF-1DD5DF23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14ED15-D590-46E7-8F36-9054F184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0341"/>
            <a:ext cx="12151659" cy="1703294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100% of Sales Price</a:t>
            </a:r>
          </a:p>
        </p:txBody>
      </p:sp>
    </p:spTree>
    <p:extLst>
      <p:ext uri="{BB962C8B-B14F-4D97-AF65-F5344CB8AC3E}">
        <p14:creationId xmlns:p14="http://schemas.microsoft.com/office/powerpoint/2010/main" val="12475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4F7A94-3AAB-4523-A79E-7AB423E53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263BD-78EF-4331-8439-B4EB35D9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306" y="1"/>
            <a:ext cx="12241306" cy="1761564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$113 Per Sq Ft = +14.1% </a:t>
            </a:r>
            <a:br>
              <a:rPr lang="en-US" dirty="0"/>
            </a:br>
            <a:r>
              <a:rPr lang="en-US" sz="4800" dirty="0"/>
              <a:t>+22.9% since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00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F966-AC1A-450C-A96F-1A86E9E7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90842-5614-4C4A-A1AE-2D569290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56141" cy="173018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$2.7 Billion in Sales + 26.1%</a:t>
            </a:r>
          </a:p>
        </p:txBody>
      </p:sp>
    </p:spTree>
    <p:extLst>
      <p:ext uri="{BB962C8B-B14F-4D97-AF65-F5344CB8AC3E}">
        <p14:creationId xmlns:p14="http://schemas.microsoft.com/office/powerpoint/2010/main" val="951232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FCFEA-C169-4D1C-8853-6797BA73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3" y="1545309"/>
            <a:ext cx="6206603" cy="5048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3C85-F008-498E-97A7-AA883A1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5" t="25224" r="37319" b="15384"/>
          <a:stretch/>
        </p:blipFill>
        <p:spPr>
          <a:xfrm>
            <a:off x="7164268" y="1358847"/>
            <a:ext cx="4334172" cy="530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060E-74D7-44E7-8C2C-6224647A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b="1" dirty="0"/>
              <a:t>2021 Cumberland County</a:t>
            </a:r>
          </a:p>
        </p:txBody>
      </p:sp>
    </p:spTree>
    <p:extLst>
      <p:ext uri="{BB962C8B-B14F-4D97-AF65-F5344CB8AC3E}">
        <p14:creationId xmlns:p14="http://schemas.microsoft.com/office/powerpoint/2010/main" val="1586103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Cumberland County</a:t>
            </a:r>
            <a:br>
              <a:rPr lang="en-US" dirty="0"/>
            </a:br>
            <a:r>
              <a:rPr lang="en-US" dirty="0"/>
              <a:t>2021 Single Family - Existing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8B858-740A-45B2-8F87-17EB8BB0B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92" t="16622" b="66013"/>
          <a:stretch/>
        </p:blipFill>
        <p:spPr>
          <a:xfrm>
            <a:off x="5051177" y="2101536"/>
            <a:ext cx="6951095" cy="4391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C0BDD-7AED-402C-8D0D-B61E9C69C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" t="16622" r="72980" b="66013"/>
          <a:stretch/>
        </p:blipFill>
        <p:spPr>
          <a:xfrm>
            <a:off x="0" y="2113409"/>
            <a:ext cx="4639235" cy="43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1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3" y="365125"/>
            <a:ext cx="11853333" cy="2131332"/>
          </a:xfrm>
        </p:spPr>
        <p:txBody>
          <a:bodyPr/>
          <a:lstStyle/>
          <a:p>
            <a:r>
              <a:rPr lang="en-US" dirty="0"/>
              <a:t>Cumberland County</a:t>
            </a:r>
            <a:br>
              <a:rPr lang="en-US" dirty="0"/>
            </a:br>
            <a:r>
              <a:rPr lang="en-US" dirty="0"/>
              <a:t>2021 </a:t>
            </a:r>
            <a:r>
              <a:rPr lang="en-US" b="1" dirty="0"/>
              <a:t>Single Family - Existing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6361"/>
            <a:ext cx="10515600" cy="2930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5,766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$185,000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3933115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Cumberland County </a:t>
            </a:r>
            <a:br>
              <a:rPr lang="en-US" dirty="0"/>
            </a:br>
            <a:r>
              <a:rPr lang="en-US" dirty="0"/>
              <a:t>2021 New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8B858-740A-45B2-8F87-17EB8BB0B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47" t="33333" b="49216"/>
          <a:stretch/>
        </p:blipFill>
        <p:spPr>
          <a:xfrm>
            <a:off x="5365376" y="1730188"/>
            <a:ext cx="6004664" cy="3883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6A2C-7BC6-427F-BF90-5EFF16193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" t="33333" r="65512" b="49216"/>
          <a:stretch/>
        </p:blipFill>
        <p:spPr>
          <a:xfrm>
            <a:off x="71718" y="1801905"/>
            <a:ext cx="5132294" cy="37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31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Cumberland County</a:t>
            </a:r>
            <a:br>
              <a:rPr lang="en-US" b="1" dirty="0"/>
            </a:br>
            <a:r>
              <a:rPr lang="en-US" b="1" dirty="0"/>
              <a:t>2021 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454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$284,925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3878137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Cumberland County</a:t>
            </a:r>
            <a:br>
              <a:rPr lang="en-US" dirty="0"/>
            </a:br>
            <a:r>
              <a:rPr lang="en-US" dirty="0"/>
              <a:t>2021 Townhouse/Condo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8B858-740A-45B2-8F87-17EB8BB0B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31" t="50078" b="32745"/>
          <a:stretch/>
        </p:blipFill>
        <p:spPr>
          <a:xfrm>
            <a:off x="5204012" y="1721648"/>
            <a:ext cx="7218827" cy="4553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8A9DC7-AC8F-42CE-98C2-CA563C00C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50078" r="73520" b="32745"/>
          <a:stretch/>
        </p:blipFill>
        <p:spPr>
          <a:xfrm>
            <a:off x="443753" y="1721649"/>
            <a:ext cx="4724400" cy="45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2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Cumberland County</a:t>
            </a:r>
            <a:br>
              <a:rPr lang="en-US" dirty="0"/>
            </a:br>
            <a:r>
              <a:rPr lang="en-US" dirty="0"/>
              <a:t>2021 </a:t>
            </a:r>
            <a:r>
              <a:rPr lang="en-US" b="1" dirty="0"/>
              <a:t>Townhouse/Condo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472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$95,250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378287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CB07A5-CA8C-475D-BD0E-E68D5BF0E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2A4C3CF-D682-4AE3-9448-CCAF5234AE32}"/>
                  </a:ext>
                </a:extLst>
              </p14:cNvPr>
              <p14:cNvContentPartPr/>
              <p14:nvPr/>
            </p14:nvContentPartPr>
            <p14:xfrm>
              <a:off x="1048482" y="3177769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2A4C3CF-D682-4AE3-9448-CCAF5234AE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9482" y="316876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F64EBA47-938F-46B7-9DFC-F6D38D5EDC56}"/>
              </a:ext>
            </a:extLst>
          </p:cNvPr>
          <p:cNvSpPr/>
          <p:nvPr/>
        </p:nvSpPr>
        <p:spPr>
          <a:xfrm>
            <a:off x="7189200" y="1290240"/>
            <a:ext cx="0" cy="0"/>
          </a:xfrm>
          <a:prstGeom prst="line">
            <a:avLst/>
          </a:prstGeom>
          <a:solidFill>
            <a:srgbClr val="E71224">
              <a:alpha val="5000"/>
            </a:srgbClr>
          </a:solidFill>
          <a:ln w="126000">
            <a:solidFill>
              <a:srgbClr val="E712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68003-7469-4592-95A0-D9FFE6D93497}"/>
              </a:ext>
            </a:extLst>
          </p:cNvPr>
          <p:cNvSpPr/>
          <p:nvPr/>
        </p:nvSpPr>
        <p:spPr>
          <a:xfrm>
            <a:off x="251012" y="3823447"/>
            <a:ext cx="2016339" cy="1020537"/>
          </a:xfrm>
          <a:custGeom>
            <a:avLst/>
            <a:gdLst>
              <a:gd name="connsiteX0" fmla="*/ 0 w 2016339"/>
              <a:gd name="connsiteY0" fmla="*/ 170093 h 1020537"/>
              <a:gd name="connsiteX1" fmla="*/ 170093 w 2016339"/>
              <a:gd name="connsiteY1" fmla="*/ 0 h 1020537"/>
              <a:gd name="connsiteX2" fmla="*/ 745572 w 2016339"/>
              <a:gd name="connsiteY2" fmla="*/ 0 h 1020537"/>
              <a:gd name="connsiteX3" fmla="*/ 1270767 w 2016339"/>
              <a:gd name="connsiteY3" fmla="*/ 0 h 1020537"/>
              <a:gd name="connsiteX4" fmla="*/ 1846246 w 2016339"/>
              <a:gd name="connsiteY4" fmla="*/ 0 h 1020537"/>
              <a:gd name="connsiteX5" fmla="*/ 2016339 w 2016339"/>
              <a:gd name="connsiteY5" fmla="*/ 170093 h 1020537"/>
              <a:gd name="connsiteX6" fmla="*/ 2016339 w 2016339"/>
              <a:gd name="connsiteY6" fmla="*/ 496661 h 1020537"/>
              <a:gd name="connsiteX7" fmla="*/ 2016339 w 2016339"/>
              <a:gd name="connsiteY7" fmla="*/ 850444 h 1020537"/>
              <a:gd name="connsiteX8" fmla="*/ 1846246 w 2016339"/>
              <a:gd name="connsiteY8" fmla="*/ 1020537 h 1020537"/>
              <a:gd name="connsiteX9" fmla="*/ 1337813 w 2016339"/>
              <a:gd name="connsiteY9" fmla="*/ 1020537 h 1020537"/>
              <a:gd name="connsiteX10" fmla="*/ 829380 w 2016339"/>
              <a:gd name="connsiteY10" fmla="*/ 1020537 h 1020537"/>
              <a:gd name="connsiteX11" fmla="*/ 170093 w 2016339"/>
              <a:gd name="connsiteY11" fmla="*/ 1020537 h 1020537"/>
              <a:gd name="connsiteX12" fmla="*/ 0 w 2016339"/>
              <a:gd name="connsiteY12" fmla="*/ 850444 h 1020537"/>
              <a:gd name="connsiteX13" fmla="*/ 0 w 2016339"/>
              <a:gd name="connsiteY13" fmla="*/ 510269 h 1020537"/>
              <a:gd name="connsiteX14" fmla="*/ 0 w 2016339"/>
              <a:gd name="connsiteY14" fmla="*/ 170093 h 102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6339" h="1020537" extrusionOk="0">
                <a:moveTo>
                  <a:pt x="0" y="170093"/>
                </a:moveTo>
                <a:cubicBezTo>
                  <a:pt x="-12936" y="89456"/>
                  <a:pt x="71941" y="1904"/>
                  <a:pt x="170093" y="0"/>
                </a:cubicBezTo>
                <a:cubicBezTo>
                  <a:pt x="309861" y="-54474"/>
                  <a:pt x="534195" y="2212"/>
                  <a:pt x="745572" y="0"/>
                </a:cubicBezTo>
                <a:cubicBezTo>
                  <a:pt x="956949" y="-2212"/>
                  <a:pt x="1033882" y="54573"/>
                  <a:pt x="1270767" y="0"/>
                </a:cubicBezTo>
                <a:cubicBezTo>
                  <a:pt x="1507653" y="-54573"/>
                  <a:pt x="1726157" y="52844"/>
                  <a:pt x="1846246" y="0"/>
                </a:cubicBezTo>
                <a:cubicBezTo>
                  <a:pt x="1928883" y="4352"/>
                  <a:pt x="2021403" y="76895"/>
                  <a:pt x="2016339" y="170093"/>
                </a:cubicBezTo>
                <a:cubicBezTo>
                  <a:pt x="2016948" y="331248"/>
                  <a:pt x="1981631" y="376113"/>
                  <a:pt x="2016339" y="496661"/>
                </a:cubicBezTo>
                <a:cubicBezTo>
                  <a:pt x="2051047" y="617209"/>
                  <a:pt x="1985727" y="715229"/>
                  <a:pt x="2016339" y="850444"/>
                </a:cubicBezTo>
                <a:cubicBezTo>
                  <a:pt x="2028645" y="961471"/>
                  <a:pt x="1937885" y="1009905"/>
                  <a:pt x="1846246" y="1020537"/>
                </a:cubicBezTo>
                <a:cubicBezTo>
                  <a:pt x="1721272" y="1058912"/>
                  <a:pt x="1480517" y="971716"/>
                  <a:pt x="1337813" y="1020537"/>
                </a:cubicBezTo>
                <a:cubicBezTo>
                  <a:pt x="1195109" y="1069358"/>
                  <a:pt x="1051094" y="982201"/>
                  <a:pt x="829380" y="1020537"/>
                </a:cubicBezTo>
                <a:cubicBezTo>
                  <a:pt x="607666" y="1058873"/>
                  <a:pt x="372752" y="986823"/>
                  <a:pt x="170093" y="1020537"/>
                </a:cubicBezTo>
                <a:cubicBezTo>
                  <a:pt x="77342" y="1028327"/>
                  <a:pt x="-1473" y="938547"/>
                  <a:pt x="0" y="850444"/>
                </a:cubicBezTo>
                <a:cubicBezTo>
                  <a:pt x="-15115" y="686415"/>
                  <a:pt x="7050" y="608920"/>
                  <a:pt x="0" y="510269"/>
                </a:cubicBezTo>
                <a:cubicBezTo>
                  <a:pt x="-7050" y="411619"/>
                  <a:pt x="20732" y="295826"/>
                  <a:pt x="0" y="17009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39768614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5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4623-546F-4842-8F4E-B5711A0A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5923"/>
          </a:xfrm>
        </p:spPr>
        <p:txBody>
          <a:bodyPr/>
          <a:lstStyle/>
          <a:p>
            <a:r>
              <a:rPr lang="en-US" dirty="0"/>
              <a:t>Cumberland County Sales Price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8330A-2A3C-49E4-987E-79DD5F0E2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45"/>
          <a:stretch/>
        </p:blipFill>
        <p:spPr>
          <a:xfrm>
            <a:off x="-287789" y="1472084"/>
            <a:ext cx="13185786" cy="53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12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1936A-3672-4087-970A-ACFBA39E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D69616-62AD-4022-989E-47C04F90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2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FB329-8D1F-4127-A1BF-6BCB78BA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5E24-19B7-4C81-B94D-9D32D5C03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83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6DAA-0916-4E99-9F53-4682F3FDB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4B125-6018-4970-968D-7B26407B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68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3E35-0314-44C1-9A0D-8CB7C462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C644-D952-4A4C-90AE-EBF77C8AE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3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AF39-E5D2-49A2-87DC-86867B83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F28BD-7340-4CA6-BACC-7FE99AE3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39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255FF-38D0-4578-938C-CA1A213F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66B0C-6F9F-48ED-828E-F630DEF16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1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12E7E-1462-4AF5-ABDF-CB12353F1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B1B14-13BB-45D4-99F3-F661B17B1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75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FCFEA-C169-4D1C-8853-6797BA73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3" y="1545309"/>
            <a:ext cx="6206603" cy="5048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3C85-F008-498E-97A7-AA883A1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5" t="25224" r="37319" b="15384"/>
          <a:stretch/>
        </p:blipFill>
        <p:spPr>
          <a:xfrm>
            <a:off x="7164268" y="1358847"/>
            <a:ext cx="4334172" cy="530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060E-74D7-44E7-8C2C-6224647A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b="1" dirty="0"/>
              <a:t>2021 Harnett County</a:t>
            </a:r>
          </a:p>
        </p:txBody>
      </p:sp>
    </p:spTree>
    <p:extLst>
      <p:ext uri="{BB962C8B-B14F-4D97-AF65-F5344CB8AC3E}">
        <p14:creationId xmlns:p14="http://schemas.microsoft.com/office/powerpoint/2010/main" val="2437762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5C01-F73B-45FF-AC3A-D88248FF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2021 Harnett County</a:t>
            </a:r>
            <a:br>
              <a:rPr lang="en-US" b="1" dirty="0"/>
            </a:br>
            <a:r>
              <a:rPr lang="en-US" b="1" dirty="0"/>
              <a:t>Single Family Existing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6C316-03EE-479B-AA75-A7C37D31C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85" t="16946" r="5309" b="63726"/>
          <a:stretch/>
        </p:blipFill>
        <p:spPr>
          <a:xfrm>
            <a:off x="5356412" y="1794153"/>
            <a:ext cx="5693218" cy="437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4B0B6-27B7-4D6C-A4C6-698E6FCF7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7" t="16946" r="73493" b="63726"/>
          <a:stretch/>
        </p:blipFill>
        <p:spPr>
          <a:xfrm>
            <a:off x="649941" y="1949234"/>
            <a:ext cx="4111351" cy="42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9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CB07A5-CA8C-475D-BD0E-E68D5BF0E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40" r="67537" b="29367"/>
          <a:stretch/>
        </p:blipFill>
        <p:spPr>
          <a:xfrm>
            <a:off x="85164" y="-86453"/>
            <a:ext cx="11268636" cy="66958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2A4C3CF-D682-4AE3-9448-CCAF5234AE32}"/>
                  </a:ext>
                </a:extLst>
              </p14:cNvPr>
              <p14:cNvContentPartPr/>
              <p14:nvPr/>
            </p14:nvContentPartPr>
            <p14:xfrm>
              <a:off x="1048482" y="3177769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2A4C3CF-D682-4AE3-9448-CCAF5234AE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9482" y="316876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F64EBA47-938F-46B7-9DFC-F6D38D5EDC56}"/>
              </a:ext>
            </a:extLst>
          </p:cNvPr>
          <p:cNvSpPr/>
          <p:nvPr/>
        </p:nvSpPr>
        <p:spPr>
          <a:xfrm>
            <a:off x="7189200" y="1290240"/>
            <a:ext cx="0" cy="0"/>
          </a:xfrm>
          <a:prstGeom prst="line">
            <a:avLst/>
          </a:prstGeom>
          <a:solidFill>
            <a:srgbClr val="E71224">
              <a:alpha val="5000"/>
            </a:srgbClr>
          </a:solidFill>
          <a:ln w="126000">
            <a:solidFill>
              <a:srgbClr val="E712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68003-7469-4592-95A0-D9FFE6D93497}"/>
              </a:ext>
            </a:extLst>
          </p:cNvPr>
          <p:cNvSpPr/>
          <p:nvPr/>
        </p:nvSpPr>
        <p:spPr>
          <a:xfrm>
            <a:off x="251012" y="3823447"/>
            <a:ext cx="6455830" cy="2850777"/>
          </a:xfrm>
          <a:custGeom>
            <a:avLst/>
            <a:gdLst>
              <a:gd name="connsiteX0" fmla="*/ 0 w 6455830"/>
              <a:gd name="connsiteY0" fmla="*/ 475139 h 2850777"/>
              <a:gd name="connsiteX1" fmla="*/ 475139 w 6455830"/>
              <a:gd name="connsiteY1" fmla="*/ 0 h 2850777"/>
              <a:gd name="connsiteX2" fmla="*/ 1080750 w 6455830"/>
              <a:gd name="connsiteY2" fmla="*/ 0 h 2850777"/>
              <a:gd name="connsiteX3" fmla="*/ 1521194 w 6455830"/>
              <a:gd name="connsiteY3" fmla="*/ 0 h 2850777"/>
              <a:gd name="connsiteX4" fmla="*/ 1906583 w 6455830"/>
              <a:gd name="connsiteY4" fmla="*/ 0 h 2850777"/>
              <a:gd name="connsiteX5" fmla="*/ 2457138 w 6455830"/>
              <a:gd name="connsiteY5" fmla="*/ 0 h 2850777"/>
              <a:gd name="connsiteX6" fmla="*/ 3062748 w 6455830"/>
              <a:gd name="connsiteY6" fmla="*/ 0 h 2850777"/>
              <a:gd name="connsiteX7" fmla="*/ 3668359 w 6455830"/>
              <a:gd name="connsiteY7" fmla="*/ 0 h 2850777"/>
              <a:gd name="connsiteX8" fmla="*/ 4163859 w 6455830"/>
              <a:gd name="connsiteY8" fmla="*/ 0 h 2850777"/>
              <a:gd name="connsiteX9" fmla="*/ 4769470 w 6455830"/>
              <a:gd name="connsiteY9" fmla="*/ 0 h 2850777"/>
              <a:gd name="connsiteX10" fmla="*/ 5430136 w 6455830"/>
              <a:gd name="connsiteY10" fmla="*/ 0 h 2850777"/>
              <a:gd name="connsiteX11" fmla="*/ 5980691 w 6455830"/>
              <a:gd name="connsiteY11" fmla="*/ 0 h 2850777"/>
              <a:gd name="connsiteX12" fmla="*/ 6455830 w 6455830"/>
              <a:gd name="connsiteY12" fmla="*/ 475139 h 2850777"/>
              <a:gd name="connsiteX13" fmla="*/ 6455830 w 6455830"/>
              <a:gd name="connsiteY13" fmla="*/ 931259 h 2850777"/>
              <a:gd name="connsiteX14" fmla="*/ 6455830 w 6455830"/>
              <a:gd name="connsiteY14" fmla="*/ 1368374 h 2850777"/>
              <a:gd name="connsiteX15" fmla="*/ 6455830 w 6455830"/>
              <a:gd name="connsiteY15" fmla="*/ 1824493 h 2850777"/>
              <a:gd name="connsiteX16" fmla="*/ 6455830 w 6455830"/>
              <a:gd name="connsiteY16" fmla="*/ 2375638 h 2850777"/>
              <a:gd name="connsiteX17" fmla="*/ 5980691 w 6455830"/>
              <a:gd name="connsiteY17" fmla="*/ 2850777 h 2850777"/>
              <a:gd name="connsiteX18" fmla="*/ 5375080 w 6455830"/>
              <a:gd name="connsiteY18" fmla="*/ 2850777 h 2850777"/>
              <a:gd name="connsiteX19" fmla="*/ 4934636 w 6455830"/>
              <a:gd name="connsiteY19" fmla="*/ 2850777 h 2850777"/>
              <a:gd name="connsiteX20" fmla="*/ 4273970 w 6455830"/>
              <a:gd name="connsiteY20" fmla="*/ 2850777 h 2850777"/>
              <a:gd name="connsiteX21" fmla="*/ 3668359 w 6455830"/>
              <a:gd name="connsiteY21" fmla="*/ 2850777 h 2850777"/>
              <a:gd name="connsiteX22" fmla="*/ 3117804 w 6455830"/>
              <a:gd name="connsiteY22" fmla="*/ 2850777 h 2850777"/>
              <a:gd name="connsiteX23" fmla="*/ 2677360 w 6455830"/>
              <a:gd name="connsiteY23" fmla="*/ 2850777 h 2850777"/>
              <a:gd name="connsiteX24" fmla="*/ 2126805 w 6455830"/>
              <a:gd name="connsiteY24" fmla="*/ 2850777 h 2850777"/>
              <a:gd name="connsiteX25" fmla="*/ 1521194 w 6455830"/>
              <a:gd name="connsiteY25" fmla="*/ 2850777 h 2850777"/>
              <a:gd name="connsiteX26" fmla="*/ 970639 w 6455830"/>
              <a:gd name="connsiteY26" fmla="*/ 2850777 h 2850777"/>
              <a:gd name="connsiteX27" fmla="*/ 475139 w 6455830"/>
              <a:gd name="connsiteY27" fmla="*/ 2850777 h 2850777"/>
              <a:gd name="connsiteX28" fmla="*/ 0 w 6455830"/>
              <a:gd name="connsiteY28" fmla="*/ 2375638 h 2850777"/>
              <a:gd name="connsiteX29" fmla="*/ 0 w 6455830"/>
              <a:gd name="connsiteY29" fmla="*/ 1957528 h 2850777"/>
              <a:gd name="connsiteX30" fmla="*/ 0 w 6455830"/>
              <a:gd name="connsiteY30" fmla="*/ 1463398 h 2850777"/>
              <a:gd name="connsiteX31" fmla="*/ 0 w 6455830"/>
              <a:gd name="connsiteY31" fmla="*/ 1045289 h 2850777"/>
              <a:gd name="connsiteX32" fmla="*/ 0 w 6455830"/>
              <a:gd name="connsiteY32" fmla="*/ 475139 h 285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455830" h="2850777" extrusionOk="0">
                <a:moveTo>
                  <a:pt x="0" y="475139"/>
                </a:moveTo>
                <a:cubicBezTo>
                  <a:pt x="-19851" y="233141"/>
                  <a:pt x="194316" y="8321"/>
                  <a:pt x="475139" y="0"/>
                </a:cubicBezTo>
                <a:cubicBezTo>
                  <a:pt x="640169" y="-35908"/>
                  <a:pt x="809014" y="51168"/>
                  <a:pt x="1080750" y="0"/>
                </a:cubicBezTo>
                <a:cubicBezTo>
                  <a:pt x="1352486" y="-51168"/>
                  <a:pt x="1309692" y="16914"/>
                  <a:pt x="1521194" y="0"/>
                </a:cubicBezTo>
                <a:cubicBezTo>
                  <a:pt x="1732696" y="-16914"/>
                  <a:pt x="1817208" y="18639"/>
                  <a:pt x="1906583" y="0"/>
                </a:cubicBezTo>
                <a:cubicBezTo>
                  <a:pt x="1995958" y="-18639"/>
                  <a:pt x="2201350" y="26281"/>
                  <a:pt x="2457138" y="0"/>
                </a:cubicBezTo>
                <a:cubicBezTo>
                  <a:pt x="2712926" y="-26281"/>
                  <a:pt x="2802116" y="28619"/>
                  <a:pt x="3062748" y="0"/>
                </a:cubicBezTo>
                <a:cubicBezTo>
                  <a:pt x="3323380" y="-28619"/>
                  <a:pt x="3486408" y="67440"/>
                  <a:pt x="3668359" y="0"/>
                </a:cubicBezTo>
                <a:cubicBezTo>
                  <a:pt x="3850310" y="-67440"/>
                  <a:pt x="4001799" y="50050"/>
                  <a:pt x="4163859" y="0"/>
                </a:cubicBezTo>
                <a:cubicBezTo>
                  <a:pt x="4325919" y="-50050"/>
                  <a:pt x="4644813" y="37406"/>
                  <a:pt x="4769470" y="0"/>
                </a:cubicBezTo>
                <a:cubicBezTo>
                  <a:pt x="4894127" y="-37406"/>
                  <a:pt x="5200405" y="60807"/>
                  <a:pt x="5430136" y="0"/>
                </a:cubicBezTo>
                <a:cubicBezTo>
                  <a:pt x="5659867" y="-60807"/>
                  <a:pt x="5838813" y="40606"/>
                  <a:pt x="5980691" y="0"/>
                </a:cubicBezTo>
                <a:cubicBezTo>
                  <a:pt x="6226959" y="-61129"/>
                  <a:pt x="6452294" y="168107"/>
                  <a:pt x="6455830" y="475139"/>
                </a:cubicBezTo>
                <a:cubicBezTo>
                  <a:pt x="6483642" y="583236"/>
                  <a:pt x="6444114" y="802883"/>
                  <a:pt x="6455830" y="931259"/>
                </a:cubicBezTo>
                <a:cubicBezTo>
                  <a:pt x="6467546" y="1059635"/>
                  <a:pt x="6428202" y="1205297"/>
                  <a:pt x="6455830" y="1368374"/>
                </a:cubicBezTo>
                <a:cubicBezTo>
                  <a:pt x="6483458" y="1531452"/>
                  <a:pt x="6443904" y="1625697"/>
                  <a:pt x="6455830" y="1824493"/>
                </a:cubicBezTo>
                <a:cubicBezTo>
                  <a:pt x="6467756" y="2023289"/>
                  <a:pt x="6416903" y="2194661"/>
                  <a:pt x="6455830" y="2375638"/>
                </a:cubicBezTo>
                <a:cubicBezTo>
                  <a:pt x="6411457" y="2607064"/>
                  <a:pt x="6241021" y="2793807"/>
                  <a:pt x="5980691" y="2850777"/>
                </a:cubicBezTo>
                <a:cubicBezTo>
                  <a:pt x="5731714" y="2868681"/>
                  <a:pt x="5624515" y="2780533"/>
                  <a:pt x="5375080" y="2850777"/>
                </a:cubicBezTo>
                <a:cubicBezTo>
                  <a:pt x="5125645" y="2921021"/>
                  <a:pt x="5056880" y="2842421"/>
                  <a:pt x="4934636" y="2850777"/>
                </a:cubicBezTo>
                <a:cubicBezTo>
                  <a:pt x="4812392" y="2859133"/>
                  <a:pt x="4429916" y="2819547"/>
                  <a:pt x="4273970" y="2850777"/>
                </a:cubicBezTo>
                <a:cubicBezTo>
                  <a:pt x="4118024" y="2882007"/>
                  <a:pt x="3851370" y="2820934"/>
                  <a:pt x="3668359" y="2850777"/>
                </a:cubicBezTo>
                <a:cubicBezTo>
                  <a:pt x="3485348" y="2880620"/>
                  <a:pt x="3248615" y="2823906"/>
                  <a:pt x="3117804" y="2850777"/>
                </a:cubicBezTo>
                <a:cubicBezTo>
                  <a:pt x="2986994" y="2877648"/>
                  <a:pt x="2836109" y="2811744"/>
                  <a:pt x="2677360" y="2850777"/>
                </a:cubicBezTo>
                <a:cubicBezTo>
                  <a:pt x="2518611" y="2889810"/>
                  <a:pt x="2332740" y="2802261"/>
                  <a:pt x="2126805" y="2850777"/>
                </a:cubicBezTo>
                <a:cubicBezTo>
                  <a:pt x="1920870" y="2899293"/>
                  <a:pt x="1783872" y="2789521"/>
                  <a:pt x="1521194" y="2850777"/>
                </a:cubicBezTo>
                <a:cubicBezTo>
                  <a:pt x="1258516" y="2912033"/>
                  <a:pt x="1213652" y="2806279"/>
                  <a:pt x="970639" y="2850777"/>
                </a:cubicBezTo>
                <a:cubicBezTo>
                  <a:pt x="727626" y="2895275"/>
                  <a:pt x="602943" y="2806166"/>
                  <a:pt x="475139" y="2850777"/>
                </a:cubicBezTo>
                <a:cubicBezTo>
                  <a:pt x="200979" y="2875345"/>
                  <a:pt x="-20166" y="2646881"/>
                  <a:pt x="0" y="2375638"/>
                </a:cubicBezTo>
                <a:cubicBezTo>
                  <a:pt x="-10791" y="2180001"/>
                  <a:pt x="26793" y="2118431"/>
                  <a:pt x="0" y="1957528"/>
                </a:cubicBezTo>
                <a:cubicBezTo>
                  <a:pt x="-26793" y="1796625"/>
                  <a:pt x="56925" y="1567710"/>
                  <a:pt x="0" y="1463398"/>
                </a:cubicBezTo>
                <a:cubicBezTo>
                  <a:pt x="-56925" y="1359086"/>
                  <a:pt x="31726" y="1132195"/>
                  <a:pt x="0" y="1045289"/>
                </a:cubicBezTo>
                <a:cubicBezTo>
                  <a:pt x="-31726" y="958383"/>
                  <a:pt x="34649" y="721071"/>
                  <a:pt x="0" y="475139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39768614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Harnett County</a:t>
            </a:r>
            <a:br>
              <a:rPr lang="en-US" dirty="0"/>
            </a:br>
            <a:r>
              <a:rPr lang="en-US" b="1" dirty="0"/>
              <a:t>2021 Single Family Existing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1,630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$252,000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4264514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5C01-F73B-45FF-AC3A-D88248FF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2021 Harnett County</a:t>
            </a:r>
            <a:br>
              <a:rPr lang="en-US" b="1" dirty="0"/>
            </a:br>
            <a:r>
              <a:rPr lang="en-US" b="1" dirty="0"/>
              <a:t>New Construction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6C316-03EE-479B-AA75-A7C37D31C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64" t="35246" r="5464" b="45425"/>
          <a:stretch/>
        </p:blipFill>
        <p:spPr>
          <a:xfrm>
            <a:off x="6163235" y="1690688"/>
            <a:ext cx="6280447" cy="4826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A1354-ED7E-45B8-B20D-0A648D858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" t="35246" r="66700" b="45425"/>
          <a:stretch/>
        </p:blipFill>
        <p:spPr>
          <a:xfrm>
            <a:off x="-103096" y="1719014"/>
            <a:ext cx="6167719" cy="488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72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Harnett County</a:t>
            </a:r>
            <a:br>
              <a:rPr lang="en-US" dirty="0"/>
            </a:br>
            <a:r>
              <a:rPr lang="en-US" b="1" dirty="0"/>
              <a:t>2021 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351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$275,027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2251475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5C01-F73B-45FF-AC3A-D88248FF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2021 Harnett County</a:t>
            </a:r>
            <a:br>
              <a:rPr lang="en-US" b="1" dirty="0"/>
            </a:br>
            <a:r>
              <a:rPr lang="en-US" b="1" dirty="0"/>
              <a:t>Townhouse/Condo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6C316-03EE-479B-AA75-A7C37D31C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19" t="53725" r="5182" b="28170"/>
          <a:stretch/>
        </p:blipFill>
        <p:spPr>
          <a:xfrm>
            <a:off x="5157195" y="1799345"/>
            <a:ext cx="6196605" cy="4441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556F16-FCE2-4B7E-8C87-6B140B691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4" t="53725" r="73393" b="28170"/>
          <a:stretch/>
        </p:blipFill>
        <p:spPr>
          <a:xfrm>
            <a:off x="268941" y="1799345"/>
            <a:ext cx="4796117" cy="451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80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Harnett County</a:t>
            </a:r>
            <a:br>
              <a:rPr lang="en-US" dirty="0"/>
            </a:br>
            <a:r>
              <a:rPr lang="en-US" b="1" dirty="0"/>
              <a:t>2021 Townhouse/Condo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24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$186,000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1293824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5C01-F73B-45FF-AC3A-D88248FF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2021 Harnett County</a:t>
            </a:r>
            <a:br>
              <a:rPr lang="en-US" b="1" dirty="0"/>
            </a:br>
            <a:r>
              <a:rPr lang="en-US" b="1" dirty="0"/>
              <a:t>Sales Price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6C316-03EE-479B-AA75-A7C37D31C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202"/>
          <a:stretch/>
        </p:blipFill>
        <p:spPr>
          <a:xfrm>
            <a:off x="0" y="1985681"/>
            <a:ext cx="12948670" cy="42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12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F58C-1B26-48C7-A923-A7EE83477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E5B9A-4A7B-4D02-955E-2B65B1E2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64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0EDD-E7F5-4515-8671-CFD11657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B5CC5-FF4E-4215-93B7-DF4BE9CC8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80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0426-2D35-4809-AFAB-73D184937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11826-316C-4ADA-9ADC-6CB425193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10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18CE5-0606-4C01-A786-3ED3B1CB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B4EC8-471D-4E94-9A66-9AAC5941F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FCFEA-C169-4D1C-8853-6797BA73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3" y="1545309"/>
            <a:ext cx="6206603" cy="5048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3C85-F008-498E-97A7-AA883A1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5" t="25224" r="37319" b="15384"/>
          <a:stretch/>
        </p:blipFill>
        <p:spPr>
          <a:xfrm>
            <a:off x="7164268" y="1358847"/>
            <a:ext cx="4334172" cy="530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060E-74D7-44E7-8C2C-6224647A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Entire MLS 2021 Market Data </a:t>
            </a:r>
          </a:p>
        </p:txBody>
      </p:sp>
    </p:spTree>
    <p:extLst>
      <p:ext uri="{BB962C8B-B14F-4D97-AF65-F5344CB8AC3E}">
        <p14:creationId xmlns:p14="http://schemas.microsoft.com/office/powerpoint/2010/main" val="1580152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D50B-EB92-4448-AF9C-21BF9C0C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80369-5BF8-4730-913F-332FD941D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75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0C1D-684B-4C8E-9789-8887EB17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AB66D-15B7-46EC-B1DF-761974A24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83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F109-B658-42ED-A38F-90F4712C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B85C1-83E3-416F-AA74-FA2EE0AC8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09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FCFEA-C169-4D1C-8853-6797BA73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3" y="1545309"/>
            <a:ext cx="6206603" cy="5048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3C85-F008-498E-97A7-AA883A1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5" t="25224" r="37319" b="15384"/>
          <a:stretch/>
        </p:blipFill>
        <p:spPr>
          <a:xfrm>
            <a:off x="7164268" y="1358847"/>
            <a:ext cx="4334172" cy="530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060E-74D7-44E7-8C2C-6224647A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b="1" dirty="0"/>
              <a:t>2022 Hoke County</a:t>
            </a:r>
          </a:p>
        </p:txBody>
      </p:sp>
    </p:spTree>
    <p:extLst>
      <p:ext uri="{BB962C8B-B14F-4D97-AF65-F5344CB8AC3E}">
        <p14:creationId xmlns:p14="http://schemas.microsoft.com/office/powerpoint/2010/main" val="4039584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1790-1409-4336-BDED-78FC17BB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A32F-D7C9-48DB-A9C4-0B27E58DF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49" b="63922"/>
          <a:stretch/>
        </p:blipFill>
        <p:spPr>
          <a:xfrm>
            <a:off x="-110356" y="2009308"/>
            <a:ext cx="12371751" cy="295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408EE-5906-4785-AD9D-4348575D1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" t="16749" r="74000" b="63922"/>
          <a:stretch/>
        </p:blipFill>
        <p:spPr>
          <a:xfrm>
            <a:off x="528918" y="3250920"/>
            <a:ext cx="2832847" cy="29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71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Hoke County</a:t>
            </a:r>
            <a:br>
              <a:rPr lang="en-US" dirty="0"/>
            </a:br>
            <a:r>
              <a:rPr lang="en-US" b="1" dirty="0"/>
              <a:t>2021 Single Family Existing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1,147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$205,000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3053339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F61F-4A55-445E-9E8D-6A06F643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97212-1985-4D7F-BA78-1265F0307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62" t="35817" r="2515" b="45882"/>
          <a:stretch/>
        </p:blipFill>
        <p:spPr>
          <a:xfrm>
            <a:off x="5804281" y="2084292"/>
            <a:ext cx="5993271" cy="4222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EC614-107C-40F9-A923-997C425CA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" t="35817" r="65957" b="45882"/>
          <a:stretch/>
        </p:blipFill>
        <p:spPr>
          <a:xfrm>
            <a:off x="112059" y="2138083"/>
            <a:ext cx="5642386" cy="41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39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Hoke County</a:t>
            </a:r>
            <a:br>
              <a:rPr lang="en-US" dirty="0"/>
            </a:br>
            <a:r>
              <a:rPr lang="en-US" b="1" dirty="0"/>
              <a:t>2021 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154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$277,736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2122263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BAE2C-B052-420F-A90E-B0C841A3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2CA94-6C4B-4243-80D2-21F0D17B8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86" t="54052" r="2836" b="27451"/>
          <a:stretch/>
        </p:blipFill>
        <p:spPr>
          <a:xfrm>
            <a:off x="5482063" y="2115671"/>
            <a:ext cx="5977935" cy="4262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10206-2CA4-45FF-BD16-D0003B1DE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8" t="54052" r="73204" b="27451"/>
          <a:stretch/>
        </p:blipFill>
        <p:spPr>
          <a:xfrm>
            <a:off x="443752" y="2156012"/>
            <a:ext cx="4233768" cy="42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57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Hoke County</a:t>
            </a:r>
            <a:br>
              <a:rPr lang="en-US" dirty="0"/>
            </a:br>
            <a:r>
              <a:rPr lang="en-US" b="1" dirty="0"/>
              <a:t>2021 Townhouse/Condo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5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$153,000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319942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E8FD29-72F7-4F90-BC90-A3A05D02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CDA3A-DE6C-44C9-A2CF-AC05E994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227859" cy="2182906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Median Sales Price </a:t>
            </a:r>
            <a:br>
              <a:rPr lang="en-US" dirty="0"/>
            </a:br>
            <a:r>
              <a:rPr lang="en-US" dirty="0"/>
              <a:t>$210,198  +13.6%</a:t>
            </a:r>
            <a:br>
              <a:rPr lang="en-US" dirty="0"/>
            </a:br>
            <a:r>
              <a:rPr lang="en-US" sz="4800" dirty="0"/>
              <a:t>+</a:t>
            </a:r>
            <a:r>
              <a:rPr lang="en-US" sz="4400" dirty="0"/>
              <a:t>23.7% since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29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4BD1-1C57-4488-8BB2-EF94ED6A7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Hoke County Sales Price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24FD4-B0C0-46FF-AB40-E718C6677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91"/>
          <a:stretch/>
        </p:blipFill>
        <p:spPr>
          <a:xfrm>
            <a:off x="31376" y="1732759"/>
            <a:ext cx="12644718" cy="40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9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F6EDB-4F0E-4A75-892A-9E32EE02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68A25-CAD1-416A-AF9E-2B6E2A67F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4B202-9093-4761-9DCF-5C2FE821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693B5-229F-461C-AB38-541666A0F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78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9FCF-479F-4F54-BA81-4CAA72272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2B8FF-79DE-40D2-8A36-E3646C0C7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244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49E9C-FB6A-4997-BA41-4B1AABF9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F1D94-7430-437A-8340-2EC44E6EB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3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9C28-F389-41EE-BEFE-DAE0260D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BA396-5AAE-4DF7-A43D-B06D3F2F8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14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84D4C-8FA4-445F-8F11-32B0D53A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42EEF-548B-410D-94B2-9FDE084A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41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FCC2-5703-4450-9837-D0AE829E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BE02B-C7AE-4B88-870D-DE58AA96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997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FCFEA-C169-4D1C-8853-6797BA73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3" y="1545309"/>
            <a:ext cx="6206603" cy="5048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3C85-F008-498E-97A7-AA883A1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5" t="25224" r="37319" b="15384"/>
          <a:stretch/>
        </p:blipFill>
        <p:spPr>
          <a:xfrm>
            <a:off x="7164268" y="1358847"/>
            <a:ext cx="4334172" cy="530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060E-74D7-44E7-8C2C-6224647A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b="1" dirty="0"/>
              <a:t>2022 Lee County</a:t>
            </a:r>
          </a:p>
        </p:txBody>
      </p:sp>
    </p:spTree>
    <p:extLst>
      <p:ext uri="{BB962C8B-B14F-4D97-AF65-F5344CB8AC3E}">
        <p14:creationId xmlns:p14="http://schemas.microsoft.com/office/powerpoint/2010/main" val="20691290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 County</a:t>
            </a:r>
            <a:br>
              <a:rPr lang="en-US" dirty="0"/>
            </a:br>
            <a:r>
              <a:rPr lang="en-US" b="1" dirty="0"/>
              <a:t>2021 Single Family Existing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536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$245,000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282545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89D981-B66F-4F0F-AB3B-D587C41AE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486D4-F605-46CD-8C70-220126C6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306" y="0"/>
            <a:ext cx="12241306" cy="229048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941 Homes for Sale</a:t>
            </a:r>
            <a:br>
              <a:rPr lang="en-US" dirty="0"/>
            </a:br>
            <a:r>
              <a:rPr lang="en-US" dirty="0"/>
              <a:t>- 40.2%</a:t>
            </a:r>
          </a:p>
        </p:txBody>
      </p:sp>
    </p:spTree>
    <p:extLst>
      <p:ext uri="{BB962C8B-B14F-4D97-AF65-F5344CB8AC3E}">
        <p14:creationId xmlns:p14="http://schemas.microsoft.com/office/powerpoint/2010/main" val="16604027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 County</a:t>
            </a:r>
            <a:br>
              <a:rPr lang="en-US" dirty="0"/>
            </a:br>
            <a:r>
              <a:rPr lang="en-US" b="1" dirty="0"/>
              <a:t>2021 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129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$250,500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2770297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 County</a:t>
            </a:r>
            <a:br>
              <a:rPr lang="en-US" dirty="0"/>
            </a:br>
            <a:r>
              <a:rPr lang="en-US" b="1" dirty="0"/>
              <a:t>2021 Townhouse/Condo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18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$179,000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13028107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32A9-CD8A-4F90-AA6D-3A01D7D1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 County Sales Price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8EF0A-1699-4273-B9E5-F13D8584B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887E7-C467-4303-A3C4-D6AFDE83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9374"/>
            <a:ext cx="12192000" cy="45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225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18DA-B2C5-4B34-80E5-A1E6B84BA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D839D-6D2E-4BEE-8BF2-9E0FCAE0B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611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D336-17AD-4A5A-AAD1-AC64FEAC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89BB6-80A8-4BEE-893F-15645EA2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456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613D-530E-4161-9D1B-7D89523F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76A28-E1E3-4CCB-8084-D91FD058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969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0229-C506-467A-A0AF-838570B1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92658-DB84-4564-A4F6-04522DE2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416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33C4-CB65-4DCE-BF75-1678C7F4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2E9E2-604C-4C4E-AC38-2FB5D1AB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62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BC83-C349-46E6-AEB3-04B3B7533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EF852-4B05-4FC4-8246-22E764E5A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733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0C90-3A6C-45A0-A831-7C1A3560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3770-715F-421A-9B13-9DF4558C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E893D-F21A-4788-8084-634C27912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54B12-8E7F-4ACD-9C7F-A634CC38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1396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12,442 Closed Sales +11.0%</a:t>
            </a:r>
            <a:br>
              <a:rPr lang="en-US" dirty="0"/>
            </a:br>
            <a:r>
              <a:rPr lang="en-US" sz="4800" dirty="0"/>
              <a:t>+29.2% since 2020</a:t>
            </a:r>
          </a:p>
        </p:txBody>
      </p:sp>
    </p:spTree>
    <p:extLst>
      <p:ext uri="{BB962C8B-B14F-4D97-AF65-F5344CB8AC3E}">
        <p14:creationId xmlns:p14="http://schemas.microsoft.com/office/powerpoint/2010/main" val="17049486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DBD1-94BB-4B2E-AF4C-5F607141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E675C-52D3-4CC2-A3A3-E213CD89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860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FCFEA-C169-4D1C-8853-6797BA73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3" y="1545309"/>
            <a:ext cx="6206603" cy="5048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3C85-F008-498E-97A7-AA883A1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5" t="25224" r="37319" b="15384"/>
          <a:stretch/>
        </p:blipFill>
        <p:spPr>
          <a:xfrm>
            <a:off x="7164268" y="1358847"/>
            <a:ext cx="4334172" cy="530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060E-74D7-44E7-8C2C-6224647A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b="1" dirty="0"/>
              <a:t>2022 Robeson County</a:t>
            </a:r>
          </a:p>
        </p:txBody>
      </p:sp>
    </p:spTree>
    <p:extLst>
      <p:ext uri="{BB962C8B-B14F-4D97-AF65-F5344CB8AC3E}">
        <p14:creationId xmlns:p14="http://schemas.microsoft.com/office/powerpoint/2010/main" val="30361309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Robeson County</a:t>
            </a:r>
            <a:br>
              <a:rPr lang="en-US" dirty="0"/>
            </a:br>
            <a:r>
              <a:rPr lang="en-US" b="1" dirty="0"/>
              <a:t>2021 Single Family Existing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400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$152,000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37830537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Robeson County</a:t>
            </a:r>
            <a:br>
              <a:rPr lang="en-US" dirty="0"/>
            </a:br>
            <a:r>
              <a:rPr lang="en-US" b="1" dirty="0"/>
              <a:t>2021 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36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$212,950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31510815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50-98C8-45D5-9135-AD3B05D9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Robeson County</a:t>
            </a:r>
            <a:br>
              <a:rPr lang="en-US" dirty="0"/>
            </a:br>
            <a:r>
              <a:rPr lang="en-US" b="1" dirty="0"/>
              <a:t>2021 Townhouse/Condo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29CDF-BBF2-4E6D-9742-552CED20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4819"/>
            <a:ext cx="10515600" cy="3482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19 Closed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$131,440 Median Sales Price</a:t>
            </a:r>
          </a:p>
        </p:txBody>
      </p:sp>
    </p:spTree>
    <p:extLst>
      <p:ext uri="{BB962C8B-B14F-4D97-AF65-F5344CB8AC3E}">
        <p14:creationId xmlns:p14="http://schemas.microsoft.com/office/powerpoint/2010/main" val="2037580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817DA-39BE-478A-80A0-ADE39B0C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Robeson County Sales Price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5E471-70DC-4218-9C26-6B55DD378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174E6-5B4E-458B-8CB7-B55BC0D53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2307"/>
            <a:ext cx="12192000" cy="46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400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FCFEA-C169-4D1C-8853-6797BA73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2098141"/>
            <a:ext cx="5532462" cy="4500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3C85-F008-498E-97A7-AA883A1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5" t="25224" r="37319" b="15384"/>
          <a:stretch/>
        </p:blipFill>
        <p:spPr>
          <a:xfrm>
            <a:off x="7164268" y="1601513"/>
            <a:ext cx="4135744" cy="5057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8060E-74D7-44E7-8C2C-6224647A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2022 State of the </a:t>
            </a:r>
            <a:br>
              <a:rPr lang="en-US" b="1" dirty="0"/>
            </a:br>
            <a:r>
              <a:rPr lang="en-US" b="1" dirty="0"/>
              <a:t>Real Estate Market </a:t>
            </a:r>
          </a:p>
        </p:txBody>
      </p:sp>
    </p:spTree>
    <p:extLst>
      <p:ext uri="{BB962C8B-B14F-4D97-AF65-F5344CB8AC3E}">
        <p14:creationId xmlns:p14="http://schemas.microsoft.com/office/powerpoint/2010/main" val="1890598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2E67F-9660-4748-9D77-6FC123B6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951226-6F67-4B8E-ADA1-1D271A38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2261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6 Days on Market</a:t>
            </a:r>
          </a:p>
        </p:txBody>
      </p:sp>
    </p:spTree>
    <p:extLst>
      <p:ext uri="{BB962C8B-B14F-4D97-AF65-F5344CB8AC3E}">
        <p14:creationId xmlns:p14="http://schemas.microsoft.com/office/powerpoint/2010/main" val="106105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74013-68C3-4A77-BCA2-BD28FA19C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65BEA9-F6EB-4B2B-883C-D0F3E52B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605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1 Months Supply</a:t>
            </a:r>
          </a:p>
        </p:txBody>
      </p:sp>
    </p:spTree>
    <p:extLst>
      <p:ext uri="{BB962C8B-B14F-4D97-AF65-F5344CB8AC3E}">
        <p14:creationId xmlns:p14="http://schemas.microsoft.com/office/powerpoint/2010/main" val="3380811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375</Words>
  <Application>Microsoft Office PowerPoint</Application>
  <PresentationFormat>Widescreen</PresentationFormat>
  <Paragraphs>72</Paragraphs>
  <Slides>76</Slides>
  <Notes>0</Notes>
  <HiddenSlides>38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Office Theme</vt:lpstr>
      <vt:lpstr>2022 State of the  Real Estate Market </vt:lpstr>
      <vt:lpstr>PowerPoint Presentation</vt:lpstr>
      <vt:lpstr>PowerPoint Presentation</vt:lpstr>
      <vt:lpstr>Entire MLS 2021 Market Data </vt:lpstr>
      <vt:lpstr>Median Sales Price  $210,198  +13.6% +23.7% since 2020</vt:lpstr>
      <vt:lpstr>941 Homes for Sale - 40.2%</vt:lpstr>
      <vt:lpstr>12,442 Closed Sales +11.0% +29.2% since 2020</vt:lpstr>
      <vt:lpstr>6 Days on Market</vt:lpstr>
      <vt:lpstr>1 Months Supply</vt:lpstr>
      <vt:lpstr>100% of Sales Price</vt:lpstr>
      <vt:lpstr>$113 Per Sq Ft = +14.1%  +22.9% since 2020</vt:lpstr>
      <vt:lpstr>$2.7 Billion in Sales + 26.1%</vt:lpstr>
      <vt:lpstr>2021 Cumberland County</vt:lpstr>
      <vt:lpstr>Cumberland County 2021 Single Family - Existing</vt:lpstr>
      <vt:lpstr>Cumberland County 2021 Single Family - Existing</vt:lpstr>
      <vt:lpstr>Cumberland County  2021 New Construction</vt:lpstr>
      <vt:lpstr>Cumberland County 2021 New Construction</vt:lpstr>
      <vt:lpstr>Cumberland County 2021 Townhouse/Condo</vt:lpstr>
      <vt:lpstr>Cumberland County 2021 Townhouse/Condo</vt:lpstr>
      <vt:lpstr>Cumberland County Sales Price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 Harnett County</vt:lpstr>
      <vt:lpstr>2021 Harnett County Single Family Existing</vt:lpstr>
      <vt:lpstr>Harnett County 2021 Single Family Existing</vt:lpstr>
      <vt:lpstr>2021 Harnett County New Construction</vt:lpstr>
      <vt:lpstr>Harnett County 2021 New Construction</vt:lpstr>
      <vt:lpstr>2021 Harnett County Townhouse/Condo</vt:lpstr>
      <vt:lpstr>Harnett County 2021 Townhouse/Condo</vt:lpstr>
      <vt:lpstr>2021 Harnett County Sales Price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Hoke County</vt:lpstr>
      <vt:lpstr>PowerPoint Presentation</vt:lpstr>
      <vt:lpstr>Hoke County 2021 Single Family Existing</vt:lpstr>
      <vt:lpstr>PowerPoint Presentation</vt:lpstr>
      <vt:lpstr>Hoke County 2021 New Construction</vt:lpstr>
      <vt:lpstr>PowerPoint Presentation</vt:lpstr>
      <vt:lpstr>Hoke County 2021 Townhouse/Condo</vt:lpstr>
      <vt:lpstr>Hoke County Sales Price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Lee County</vt:lpstr>
      <vt:lpstr>Lee County 2021 Single Family Existing</vt:lpstr>
      <vt:lpstr>Lee County 2021 New Construction</vt:lpstr>
      <vt:lpstr>Lee County 2021 Townhouse/Condo</vt:lpstr>
      <vt:lpstr>Lee County Sales Price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Robeson County</vt:lpstr>
      <vt:lpstr>Robeson County 2021 Single Family Existing</vt:lpstr>
      <vt:lpstr>Robeson County 2021 New Construction</vt:lpstr>
      <vt:lpstr>Robeson County 2021 Townhouse/Condo</vt:lpstr>
      <vt:lpstr>Robeson County Sales Price</vt:lpstr>
      <vt:lpstr>2022 State of the  Real Estate Market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 monroe</dc:creator>
  <cp:lastModifiedBy>zan monroe</cp:lastModifiedBy>
  <cp:revision>6</cp:revision>
  <dcterms:created xsi:type="dcterms:W3CDTF">2022-01-16T15:39:46Z</dcterms:created>
  <dcterms:modified xsi:type="dcterms:W3CDTF">2022-01-17T16:37:42Z</dcterms:modified>
</cp:coreProperties>
</file>