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78007" y="5846912"/>
            <a:ext cx="5313992" cy="101108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0464" y="6254496"/>
            <a:ext cx="1505712" cy="46939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0464" y="6254496"/>
            <a:ext cx="1505712" cy="4693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3132" y="207390"/>
            <a:ext cx="574573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9979" y="1045540"/>
            <a:ext cx="7432040" cy="4065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r.realtor/blogs/economists-outlook" TargetMode="External"/><Relationship Id="rId3" Type="http://schemas.openxmlformats.org/officeDocument/2006/relationships/hyperlink" Target="http://www.nar.realtor/research-and-statistics" TargetMode="External"/><Relationship Id="rId4" Type="http://schemas.openxmlformats.org/officeDocument/2006/relationships/hyperlink" Target="https://store.realtor.org/product/guide/2020-nar-profile-home-buyers-and-sellers-download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64350"/>
            <a:chOff x="-6350" y="0"/>
            <a:chExt cx="12198350" cy="6864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606301"/>
              <a:ext cx="5248910" cy="5252085"/>
            </a:xfrm>
            <a:custGeom>
              <a:avLst/>
              <a:gdLst/>
              <a:ahLst/>
              <a:cxnLst/>
              <a:rect l="l" t="t" r="r" b="b"/>
              <a:pathLst>
                <a:path w="5248910" h="5252084">
                  <a:moveTo>
                    <a:pt x="0" y="0"/>
                  </a:moveTo>
                  <a:lnTo>
                    <a:pt x="0" y="5251696"/>
                  </a:lnTo>
                  <a:lnTo>
                    <a:pt x="5248654" y="5251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606301"/>
              <a:ext cx="5248910" cy="5252085"/>
            </a:xfrm>
            <a:custGeom>
              <a:avLst/>
              <a:gdLst/>
              <a:ahLst/>
              <a:cxnLst/>
              <a:rect l="l" t="t" r="r" b="b"/>
              <a:pathLst>
                <a:path w="5248910" h="5252084">
                  <a:moveTo>
                    <a:pt x="0" y="0"/>
                  </a:moveTo>
                  <a:lnTo>
                    <a:pt x="5248654" y="525169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5816" y="5724144"/>
              <a:ext cx="2721864" cy="8930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606301"/>
              <a:ext cx="5248910" cy="5252085"/>
            </a:xfrm>
            <a:custGeom>
              <a:avLst/>
              <a:gdLst/>
              <a:ahLst/>
              <a:cxnLst/>
              <a:rect l="l" t="t" r="r" b="b"/>
              <a:pathLst>
                <a:path w="5248910" h="5252084">
                  <a:moveTo>
                    <a:pt x="0" y="0"/>
                  </a:moveTo>
                  <a:lnTo>
                    <a:pt x="0" y="5251696"/>
                  </a:lnTo>
                  <a:lnTo>
                    <a:pt x="5248654" y="5251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1606301"/>
              <a:ext cx="5248910" cy="5252085"/>
            </a:xfrm>
            <a:custGeom>
              <a:avLst/>
              <a:gdLst/>
              <a:ahLst/>
              <a:cxnLst/>
              <a:rect l="l" t="t" r="r" b="b"/>
              <a:pathLst>
                <a:path w="5248910" h="5252084">
                  <a:moveTo>
                    <a:pt x="0" y="0"/>
                  </a:moveTo>
                  <a:lnTo>
                    <a:pt x="5248654" y="525169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5816" y="5724144"/>
              <a:ext cx="2721864" cy="89306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98194" y="1464640"/>
            <a:ext cx="5816600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335">
                <a:solidFill>
                  <a:srgbClr val="FFFFFF"/>
                </a:solidFill>
              </a:rPr>
              <a:t>State</a:t>
            </a:r>
            <a:r>
              <a:rPr dirty="0" sz="2800" spc="95">
                <a:solidFill>
                  <a:srgbClr val="FFFFFF"/>
                </a:solidFill>
              </a:rPr>
              <a:t> </a:t>
            </a:r>
            <a:r>
              <a:rPr dirty="0" sz="2800" spc="265">
                <a:solidFill>
                  <a:srgbClr val="FFFFFF"/>
                </a:solidFill>
              </a:rPr>
              <a:t>of</a:t>
            </a:r>
            <a:r>
              <a:rPr dirty="0" sz="2800" spc="125">
                <a:solidFill>
                  <a:srgbClr val="FFFFFF"/>
                </a:solidFill>
              </a:rPr>
              <a:t> </a:t>
            </a:r>
            <a:r>
              <a:rPr dirty="0" sz="2800" spc="350">
                <a:solidFill>
                  <a:srgbClr val="FFFFFF"/>
                </a:solidFill>
              </a:rPr>
              <a:t>the</a:t>
            </a:r>
            <a:r>
              <a:rPr dirty="0" sz="2800" spc="130">
                <a:solidFill>
                  <a:srgbClr val="FFFFFF"/>
                </a:solidFill>
              </a:rPr>
              <a:t> </a:t>
            </a:r>
            <a:r>
              <a:rPr dirty="0" sz="2800" spc="340">
                <a:solidFill>
                  <a:srgbClr val="FFFFFF"/>
                </a:solidFill>
              </a:rPr>
              <a:t>Real</a:t>
            </a:r>
            <a:r>
              <a:rPr dirty="0" sz="2800" spc="114">
                <a:solidFill>
                  <a:srgbClr val="FFFFFF"/>
                </a:solidFill>
              </a:rPr>
              <a:t> </a:t>
            </a:r>
            <a:r>
              <a:rPr dirty="0" sz="2800" spc="350">
                <a:solidFill>
                  <a:srgbClr val="FFFFFF"/>
                </a:solidFill>
              </a:rPr>
              <a:t>Estate</a:t>
            </a:r>
            <a:r>
              <a:rPr dirty="0" sz="2800" spc="85">
                <a:solidFill>
                  <a:srgbClr val="FFFFFF"/>
                </a:solidFill>
              </a:rPr>
              <a:t> </a:t>
            </a:r>
            <a:r>
              <a:rPr dirty="0" sz="2800" spc="315">
                <a:solidFill>
                  <a:srgbClr val="FFFFFF"/>
                </a:solidFill>
              </a:rPr>
              <a:t>Market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1372616" y="2236673"/>
            <a:ext cx="57092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175" b="1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dirty="0" sz="20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65" b="1">
                <a:solidFill>
                  <a:srgbClr val="FFFFFF"/>
                </a:solidFill>
                <a:latin typeface="Calibri"/>
                <a:cs typeface="Calibri"/>
              </a:rPr>
              <a:t>Jessica</a:t>
            </a:r>
            <a:r>
              <a:rPr dirty="0" sz="2000" spc="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65" b="1">
                <a:solidFill>
                  <a:srgbClr val="FFFFFF"/>
                </a:solidFill>
                <a:latin typeface="Calibri"/>
                <a:cs typeface="Calibri"/>
              </a:rPr>
              <a:t>Lautz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235" b="1">
                <a:solidFill>
                  <a:srgbClr val="FFFFFF"/>
                </a:solidFill>
                <a:latin typeface="Calibri"/>
                <a:cs typeface="Calibri"/>
              </a:rPr>
              <a:t>VP,</a:t>
            </a:r>
            <a:r>
              <a:rPr dirty="0" sz="20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85" b="1">
                <a:solidFill>
                  <a:srgbClr val="FFFFFF"/>
                </a:solidFill>
                <a:latin typeface="Calibri"/>
                <a:cs typeface="Calibri"/>
              </a:rPr>
              <a:t>Demographics</a:t>
            </a:r>
            <a:r>
              <a:rPr dirty="0" sz="2000" spc="2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75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25" b="1">
                <a:solidFill>
                  <a:srgbClr val="FFFFFF"/>
                </a:solidFill>
                <a:latin typeface="Calibri"/>
                <a:cs typeface="Calibri"/>
              </a:rPr>
              <a:t>Behavioral</a:t>
            </a:r>
            <a:r>
              <a:rPr dirty="0" sz="2000" spc="1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240" b="1">
                <a:solidFill>
                  <a:srgbClr val="FFFFFF"/>
                </a:solidFill>
                <a:latin typeface="Calibri"/>
                <a:cs typeface="Calibri"/>
              </a:rPr>
              <a:t>Insights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5408" y="5374640"/>
            <a:ext cx="4344670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135">
                <a:solidFill>
                  <a:srgbClr val="FFFFFF"/>
                </a:solidFill>
              </a:rPr>
              <a:t>2.</a:t>
            </a:r>
            <a:r>
              <a:rPr dirty="0" sz="3500" spc="150">
                <a:solidFill>
                  <a:srgbClr val="FFFFFF"/>
                </a:solidFill>
              </a:rPr>
              <a:t> </a:t>
            </a:r>
            <a:r>
              <a:rPr dirty="0" sz="3500" spc="350">
                <a:solidFill>
                  <a:srgbClr val="FFFFFF"/>
                </a:solidFill>
              </a:rPr>
              <a:t>More</a:t>
            </a:r>
            <a:r>
              <a:rPr dirty="0" sz="3500" spc="165">
                <a:solidFill>
                  <a:srgbClr val="FFFFFF"/>
                </a:solidFill>
              </a:rPr>
              <a:t> </a:t>
            </a:r>
            <a:r>
              <a:rPr dirty="0" sz="3500" spc="335">
                <a:solidFill>
                  <a:srgbClr val="FFFFFF"/>
                </a:solidFill>
              </a:rPr>
              <a:t>Millennials</a:t>
            </a:r>
            <a:endParaRPr sz="3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34" y="6446621"/>
            <a:ext cx="11747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150">
                <a:solidFill>
                  <a:srgbClr val="0D2137"/>
                </a:solidFill>
                <a:latin typeface="Calibri"/>
                <a:cs typeface="Calibri"/>
              </a:rPr>
              <a:t>11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8522" y="6382613"/>
            <a:ext cx="1122045" cy="25654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0" spc="90" i="1">
                <a:latin typeface="Calibri"/>
                <a:cs typeface="Calibri"/>
              </a:rPr>
              <a:t>U.S.</a:t>
            </a:r>
            <a:r>
              <a:rPr dirty="0" sz="1500" spc="-55" i="1">
                <a:latin typeface="Calibri"/>
                <a:cs typeface="Calibri"/>
              </a:rPr>
              <a:t> </a:t>
            </a:r>
            <a:r>
              <a:rPr dirty="0" sz="1500" spc="215" i="1">
                <a:latin typeface="Calibri"/>
                <a:cs typeface="Calibri"/>
              </a:rPr>
              <a:t>Census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0014" y="187579"/>
            <a:ext cx="9348470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295"/>
              <a:t>U.S.</a:t>
            </a:r>
            <a:r>
              <a:rPr dirty="0" sz="4000" spc="175"/>
              <a:t> </a:t>
            </a:r>
            <a:r>
              <a:rPr dirty="0" sz="4000" spc="484"/>
              <a:t>Population</a:t>
            </a:r>
            <a:r>
              <a:rPr dirty="0" sz="4000" spc="200"/>
              <a:t> </a:t>
            </a:r>
            <a:r>
              <a:rPr dirty="0" sz="4000" spc="560"/>
              <a:t>by</a:t>
            </a:r>
            <a:r>
              <a:rPr dirty="0" sz="4000" spc="220"/>
              <a:t> </a:t>
            </a:r>
            <a:r>
              <a:rPr dirty="0" sz="4000" spc="690"/>
              <a:t>Age</a:t>
            </a:r>
            <a:r>
              <a:rPr dirty="0" sz="4000" spc="204"/>
              <a:t> </a:t>
            </a:r>
            <a:r>
              <a:rPr dirty="0" sz="4000" spc="340"/>
              <a:t>(in</a:t>
            </a:r>
            <a:r>
              <a:rPr dirty="0" sz="4000" spc="204"/>
              <a:t> </a:t>
            </a:r>
            <a:r>
              <a:rPr dirty="0" sz="4000" spc="400"/>
              <a:t>millions)</a:t>
            </a:r>
            <a:endParaRPr sz="4000"/>
          </a:p>
        </p:txBody>
      </p:sp>
      <p:grpSp>
        <p:nvGrpSpPr>
          <p:cNvPr id="5" name="object 5"/>
          <p:cNvGrpSpPr/>
          <p:nvPr/>
        </p:nvGrpSpPr>
        <p:grpSpPr>
          <a:xfrm>
            <a:off x="553212" y="1033081"/>
            <a:ext cx="11603990" cy="4130675"/>
            <a:chOff x="553212" y="1033081"/>
            <a:chExt cx="11603990" cy="4130675"/>
          </a:xfrm>
        </p:grpSpPr>
        <p:sp>
          <p:nvSpPr>
            <p:cNvPr id="6" name="object 6"/>
            <p:cNvSpPr/>
            <p:nvPr/>
          </p:nvSpPr>
          <p:spPr>
            <a:xfrm>
              <a:off x="553212" y="1037844"/>
              <a:ext cx="11603990" cy="0"/>
            </a:xfrm>
            <a:custGeom>
              <a:avLst/>
              <a:gdLst/>
              <a:ahLst/>
              <a:cxnLst/>
              <a:rect l="l" t="t" r="r" b="b"/>
              <a:pathLst>
                <a:path w="11603990" h="0">
                  <a:moveTo>
                    <a:pt x="0" y="0"/>
                  </a:moveTo>
                  <a:lnTo>
                    <a:pt x="116037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1312" y="1780031"/>
              <a:ext cx="1186180" cy="3380740"/>
            </a:xfrm>
            <a:custGeom>
              <a:avLst/>
              <a:gdLst/>
              <a:ahLst/>
              <a:cxnLst/>
              <a:rect l="l" t="t" r="r" b="b"/>
              <a:pathLst>
                <a:path w="1186180" h="3380740">
                  <a:moveTo>
                    <a:pt x="36576" y="329184"/>
                  </a:moveTo>
                  <a:lnTo>
                    <a:pt x="0" y="329184"/>
                  </a:lnTo>
                  <a:lnTo>
                    <a:pt x="0" y="3380232"/>
                  </a:lnTo>
                  <a:lnTo>
                    <a:pt x="36576" y="3380232"/>
                  </a:lnTo>
                  <a:lnTo>
                    <a:pt x="36576" y="329184"/>
                  </a:lnTo>
                  <a:close/>
                </a:path>
                <a:path w="1186180" h="3380740">
                  <a:moveTo>
                    <a:pt x="152400" y="329184"/>
                  </a:moveTo>
                  <a:lnTo>
                    <a:pt x="115824" y="329184"/>
                  </a:lnTo>
                  <a:lnTo>
                    <a:pt x="115824" y="3380232"/>
                  </a:lnTo>
                  <a:lnTo>
                    <a:pt x="152400" y="3380232"/>
                  </a:lnTo>
                  <a:lnTo>
                    <a:pt x="152400" y="329184"/>
                  </a:lnTo>
                  <a:close/>
                </a:path>
                <a:path w="1186180" h="3380740">
                  <a:moveTo>
                    <a:pt x="265176" y="329184"/>
                  </a:moveTo>
                  <a:lnTo>
                    <a:pt x="231648" y="329184"/>
                  </a:lnTo>
                  <a:lnTo>
                    <a:pt x="231648" y="3380232"/>
                  </a:lnTo>
                  <a:lnTo>
                    <a:pt x="265176" y="3380232"/>
                  </a:lnTo>
                  <a:lnTo>
                    <a:pt x="265176" y="329184"/>
                  </a:lnTo>
                  <a:close/>
                </a:path>
                <a:path w="1186180" h="3380740">
                  <a:moveTo>
                    <a:pt x="381000" y="246888"/>
                  </a:moveTo>
                  <a:lnTo>
                    <a:pt x="344424" y="246888"/>
                  </a:lnTo>
                  <a:lnTo>
                    <a:pt x="344424" y="3380232"/>
                  </a:lnTo>
                  <a:lnTo>
                    <a:pt x="381000" y="3380232"/>
                  </a:lnTo>
                  <a:lnTo>
                    <a:pt x="381000" y="246888"/>
                  </a:lnTo>
                  <a:close/>
                </a:path>
                <a:path w="1186180" h="3380740">
                  <a:moveTo>
                    <a:pt x="496811" y="164592"/>
                  </a:moveTo>
                  <a:lnTo>
                    <a:pt x="460248" y="164592"/>
                  </a:lnTo>
                  <a:lnTo>
                    <a:pt x="460248" y="3380232"/>
                  </a:lnTo>
                  <a:lnTo>
                    <a:pt x="496811" y="3380232"/>
                  </a:lnTo>
                  <a:lnTo>
                    <a:pt x="496811" y="164592"/>
                  </a:lnTo>
                  <a:close/>
                </a:path>
                <a:path w="1186180" h="3380740">
                  <a:moveTo>
                    <a:pt x="609600" y="82296"/>
                  </a:moveTo>
                  <a:lnTo>
                    <a:pt x="576072" y="82296"/>
                  </a:lnTo>
                  <a:lnTo>
                    <a:pt x="576072" y="3380232"/>
                  </a:lnTo>
                  <a:lnTo>
                    <a:pt x="609600" y="3380232"/>
                  </a:lnTo>
                  <a:lnTo>
                    <a:pt x="609600" y="82296"/>
                  </a:lnTo>
                  <a:close/>
                </a:path>
                <a:path w="1186180" h="3380740">
                  <a:moveTo>
                    <a:pt x="725411" y="82296"/>
                  </a:moveTo>
                  <a:lnTo>
                    <a:pt x="688848" y="82296"/>
                  </a:lnTo>
                  <a:lnTo>
                    <a:pt x="688848" y="3380232"/>
                  </a:lnTo>
                  <a:lnTo>
                    <a:pt x="725411" y="3380232"/>
                  </a:lnTo>
                  <a:lnTo>
                    <a:pt x="725411" y="82296"/>
                  </a:lnTo>
                  <a:close/>
                </a:path>
                <a:path w="1186180" h="3380740">
                  <a:moveTo>
                    <a:pt x="841248" y="0"/>
                  </a:moveTo>
                  <a:lnTo>
                    <a:pt x="804672" y="0"/>
                  </a:lnTo>
                  <a:lnTo>
                    <a:pt x="804672" y="3380232"/>
                  </a:lnTo>
                  <a:lnTo>
                    <a:pt x="841248" y="3380232"/>
                  </a:lnTo>
                  <a:lnTo>
                    <a:pt x="841248" y="0"/>
                  </a:lnTo>
                  <a:close/>
                </a:path>
                <a:path w="1186180" h="3380740">
                  <a:moveTo>
                    <a:pt x="957072" y="82296"/>
                  </a:moveTo>
                  <a:lnTo>
                    <a:pt x="920496" y="82296"/>
                  </a:lnTo>
                  <a:lnTo>
                    <a:pt x="920496" y="3380232"/>
                  </a:lnTo>
                  <a:lnTo>
                    <a:pt x="957072" y="3380232"/>
                  </a:lnTo>
                  <a:lnTo>
                    <a:pt x="957072" y="82296"/>
                  </a:lnTo>
                  <a:close/>
                </a:path>
                <a:path w="1186180" h="3380740">
                  <a:moveTo>
                    <a:pt x="1069848" y="82296"/>
                  </a:moveTo>
                  <a:lnTo>
                    <a:pt x="1033272" y="82296"/>
                  </a:lnTo>
                  <a:lnTo>
                    <a:pt x="1033272" y="3380232"/>
                  </a:lnTo>
                  <a:lnTo>
                    <a:pt x="1069848" y="3380232"/>
                  </a:lnTo>
                  <a:lnTo>
                    <a:pt x="1069848" y="82296"/>
                  </a:lnTo>
                  <a:close/>
                </a:path>
                <a:path w="1186180" h="3380740">
                  <a:moveTo>
                    <a:pt x="1185672" y="0"/>
                  </a:moveTo>
                  <a:lnTo>
                    <a:pt x="1149096" y="0"/>
                  </a:lnTo>
                  <a:lnTo>
                    <a:pt x="1149096" y="3380232"/>
                  </a:lnTo>
                  <a:lnTo>
                    <a:pt x="1185672" y="3380232"/>
                  </a:lnTo>
                  <a:lnTo>
                    <a:pt x="1185672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856232" y="1612391"/>
              <a:ext cx="1186180" cy="3548379"/>
            </a:xfrm>
            <a:custGeom>
              <a:avLst/>
              <a:gdLst/>
              <a:ahLst/>
              <a:cxnLst/>
              <a:rect l="l" t="t" r="r" b="b"/>
              <a:pathLst>
                <a:path w="1186180" h="3548379">
                  <a:moveTo>
                    <a:pt x="36576" y="167640"/>
                  </a:moveTo>
                  <a:lnTo>
                    <a:pt x="0" y="167640"/>
                  </a:lnTo>
                  <a:lnTo>
                    <a:pt x="0" y="3547872"/>
                  </a:lnTo>
                  <a:lnTo>
                    <a:pt x="36576" y="3547872"/>
                  </a:lnTo>
                  <a:lnTo>
                    <a:pt x="36576" y="167640"/>
                  </a:lnTo>
                  <a:close/>
                </a:path>
                <a:path w="1186180" h="3548379">
                  <a:moveTo>
                    <a:pt x="149352" y="167640"/>
                  </a:moveTo>
                  <a:lnTo>
                    <a:pt x="112776" y="167640"/>
                  </a:lnTo>
                  <a:lnTo>
                    <a:pt x="112776" y="3547872"/>
                  </a:lnTo>
                  <a:lnTo>
                    <a:pt x="149352" y="3547872"/>
                  </a:lnTo>
                  <a:lnTo>
                    <a:pt x="149352" y="167640"/>
                  </a:lnTo>
                  <a:close/>
                </a:path>
                <a:path w="1186180" h="3548379">
                  <a:moveTo>
                    <a:pt x="265176" y="82296"/>
                  </a:moveTo>
                  <a:lnTo>
                    <a:pt x="228600" y="82296"/>
                  </a:lnTo>
                  <a:lnTo>
                    <a:pt x="228600" y="3547872"/>
                  </a:lnTo>
                  <a:lnTo>
                    <a:pt x="265176" y="3547872"/>
                  </a:lnTo>
                  <a:lnTo>
                    <a:pt x="265176" y="82296"/>
                  </a:lnTo>
                  <a:close/>
                </a:path>
                <a:path w="1186180" h="3548379">
                  <a:moveTo>
                    <a:pt x="381000" y="82296"/>
                  </a:moveTo>
                  <a:lnTo>
                    <a:pt x="344424" y="82296"/>
                  </a:lnTo>
                  <a:lnTo>
                    <a:pt x="344424" y="3547872"/>
                  </a:lnTo>
                  <a:lnTo>
                    <a:pt x="381000" y="3547872"/>
                  </a:lnTo>
                  <a:lnTo>
                    <a:pt x="381000" y="82296"/>
                  </a:lnTo>
                  <a:close/>
                </a:path>
                <a:path w="1186180" h="3548379">
                  <a:moveTo>
                    <a:pt x="493776" y="82296"/>
                  </a:moveTo>
                  <a:lnTo>
                    <a:pt x="460248" y="82296"/>
                  </a:lnTo>
                  <a:lnTo>
                    <a:pt x="460248" y="3547872"/>
                  </a:lnTo>
                  <a:lnTo>
                    <a:pt x="493776" y="3547872"/>
                  </a:lnTo>
                  <a:lnTo>
                    <a:pt x="493776" y="82296"/>
                  </a:lnTo>
                  <a:close/>
                </a:path>
                <a:path w="1186180" h="3548379">
                  <a:moveTo>
                    <a:pt x="609600" y="82296"/>
                  </a:moveTo>
                  <a:lnTo>
                    <a:pt x="573024" y="82296"/>
                  </a:lnTo>
                  <a:lnTo>
                    <a:pt x="573024" y="3547872"/>
                  </a:lnTo>
                  <a:lnTo>
                    <a:pt x="609600" y="3547872"/>
                  </a:lnTo>
                  <a:lnTo>
                    <a:pt x="609600" y="82296"/>
                  </a:lnTo>
                  <a:close/>
                </a:path>
                <a:path w="1186180" h="3548379">
                  <a:moveTo>
                    <a:pt x="725424" y="82296"/>
                  </a:moveTo>
                  <a:lnTo>
                    <a:pt x="688848" y="82296"/>
                  </a:lnTo>
                  <a:lnTo>
                    <a:pt x="688848" y="3547872"/>
                  </a:lnTo>
                  <a:lnTo>
                    <a:pt x="725424" y="3547872"/>
                  </a:lnTo>
                  <a:lnTo>
                    <a:pt x="725424" y="82296"/>
                  </a:lnTo>
                  <a:close/>
                </a:path>
                <a:path w="1186180" h="3548379">
                  <a:moveTo>
                    <a:pt x="838200" y="167640"/>
                  </a:moveTo>
                  <a:lnTo>
                    <a:pt x="804672" y="167640"/>
                  </a:lnTo>
                  <a:lnTo>
                    <a:pt x="804672" y="3547872"/>
                  </a:lnTo>
                  <a:lnTo>
                    <a:pt x="838200" y="3547872"/>
                  </a:lnTo>
                  <a:lnTo>
                    <a:pt x="838200" y="167640"/>
                  </a:lnTo>
                  <a:close/>
                </a:path>
                <a:path w="1186180" h="3548379">
                  <a:moveTo>
                    <a:pt x="954024" y="167640"/>
                  </a:moveTo>
                  <a:lnTo>
                    <a:pt x="917448" y="167640"/>
                  </a:lnTo>
                  <a:lnTo>
                    <a:pt x="917448" y="3547872"/>
                  </a:lnTo>
                  <a:lnTo>
                    <a:pt x="954024" y="3547872"/>
                  </a:lnTo>
                  <a:lnTo>
                    <a:pt x="954024" y="167640"/>
                  </a:lnTo>
                  <a:close/>
                </a:path>
                <a:path w="1186180" h="3548379">
                  <a:moveTo>
                    <a:pt x="1069848" y="82296"/>
                  </a:moveTo>
                  <a:lnTo>
                    <a:pt x="1033272" y="82296"/>
                  </a:lnTo>
                  <a:lnTo>
                    <a:pt x="1033272" y="3547872"/>
                  </a:lnTo>
                  <a:lnTo>
                    <a:pt x="1069848" y="3547872"/>
                  </a:lnTo>
                  <a:lnTo>
                    <a:pt x="1069848" y="82296"/>
                  </a:lnTo>
                  <a:close/>
                </a:path>
                <a:path w="1186180" h="3548379">
                  <a:moveTo>
                    <a:pt x="1185659" y="0"/>
                  </a:moveTo>
                  <a:lnTo>
                    <a:pt x="1149096" y="0"/>
                  </a:lnTo>
                  <a:lnTo>
                    <a:pt x="1149096" y="3547872"/>
                  </a:lnTo>
                  <a:lnTo>
                    <a:pt x="1185659" y="3547872"/>
                  </a:lnTo>
                  <a:lnTo>
                    <a:pt x="1185659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18104" y="1200911"/>
              <a:ext cx="1186180" cy="3959860"/>
            </a:xfrm>
            <a:custGeom>
              <a:avLst/>
              <a:gdLst/>
              <a:ahLst/>
              <a:cxnLst/>
              <a:rect l="l" t="t" r="r" b="b"/>
              <a:pathLst>
                <a:path w="1186179" h="3959860">
                  <a:moveTo>
                    <a:pt x="36576" y="493776"/>
                  </a:moveTo>
                  <a:lnTo>
                    <a:pt x="0" y="493776"/>
                  </a:lnTo>
                  <a:lnTo>
                    <a:pt x="0" y="3959352"/>
                  </a:lnTo>
                  <a:lnTo>
                    <a:pt x="36576" y="3959352"/>
                  </a:lnTo>
                  <a:lnTo>
                    <a:pt x="36576" y="493776"/>
                  </a:lnTo>
                  <a:close/>
                </a:path>
                <a:path w="1186179" h="3959860">
                  <a:moveTo>
                    <a:pt x="152387" y="493776"/>
                  </a:moveTo>
                  <a:lnTo>
                    <a:pt x="115824" y="493776"/>
                  </a:lnTo>
                  <a:lnTo>
                    <a:pt x="115824" y="3959352"/>
                  </a:lnTo>
                  <a:lnTo>
                    <a:pt x="152387" y="3959352"/>
                  </a:lnTo>
                  <a:lnTo>
                    <a:pt x="152387" y="493776"/>
                  </a:lnTo>
                  <a:close/>
                </a:path>
                <a:path w="1186179" h="3959860">
                  <a:moveTo>
                    <a:pt x="268224" y="493776"/>
                  </a:moveTo>
                  <a:lnTo>
                    <a:pt x="231648" y="493776"/>
                  </a:lnTo>
                  <a:lnTo>
                    <a:pt x="231648" y="3959352"/>
                  </a:lnTo>
                  <a:lnTo>
                    <a:pt x="268224" y="3959352"/>
                  </a:lnTo>
                  <a:lnTo>
                    <a:pt x="268224" y="493776"/>
                  </a:lnTo>
                  <a:close/>
                </a:path>
                <a:path w="1186179" h="3959860">
                  <a:moveTo>
                    <a:pt x="381000" y="411480"/>
                  </a:moveTo>
                  <a:lnTo>
                    <a:pt x="347472" y="411480"/>
                  </a:lnTo>
                  <a:lnTo>
                    <a:pt x="347472" y="3959352"/>
                  </a:lnTo>
                  <a:lnTo>
                    <a:pt x="381000" y="3959352"/>
                  </a:lnTo>
                  <a:lnTo>
                    <a:pt x="381000" y="411480"/>
                  </a:lnTo>
                  <a:close/>
                </a:path>
                <a:path w="1186179" h="3959860">
                  <a:moveTo>
                    <a:pt x="496824" y="329184"/>
                  </a:moveTo>
                  <a:lnTo>
                    <a:pt x="460248" y="329184"/>
                  </a:lnTo>
                  <a:lnTo>
                    <a:pt x="460248" y="3959352"/>
                  </a:lnTo>
                  <a:lnTo>
                    <a:pt x="496824" y="3959352"/>
                  </a:lnTo>
                  <a:lnTo>
                    <a:pt x="496824" y="329184"/>
                  </a:lnTo>
                  <a:close/>
                </a:path>
                <a:path w="1186179" h="3959860">
                  <a:moveTo>
                    <a:pt x="612648" y="329184"/>
                  </a:moveTo>
                  <a:lnTo>
                    <a:pt x="576072" y="329184"/>
                  </a:lnTo>
                  <a:lnTo>
                    <a:pt x="576072" y="3959352"/>
                  </a:lnTo>
                  <a:lnTo>
                    <a:pt x="612648" y="3959352"/>
                  </a:lnTo>
                  <a:lnTo>
                    <a:pt x="612648" y="329184"/>
                  </a:lnTo>
                  <a:close/>
                </a:path>
                <a:path w="1186179" h="3959860">
                  <a:moveTo>
                    <a:pt x="725424" y="246888"/>
                  </a:moveTo>
                  <a:lnTo>
                    <a:pt x="691896" y="246888"/>
                  </a:lnTo>
                  <a:lnTo>
                    <a:pt x="691896" y="3959352"/>
                  </a:lnTo>
                  <a:lnTo>
                    <a:pt x="725424" y="3959352"/>
                  </a:lnTo>
                  <a:lnTo>
                    <a:pt x="725424" y="246888"/>
                  </a:lnTo>
                  <a:close/>
                </a:path>
                <a:path w="1186179" h="3959860">
                  <a:moveTo>
                    <a:pt x="841248" y="82296"/>
                  </a:moveTo>
                  <a:lnTo>
                    <a:pt x="804672" y="82296"/>
                  </a:lnTo>
                  <a:lnTo>
                    <a:pt x="804672" y="3959352"/>
                  </a:lnTo>
                  <a:lnTo>
                    <a:pt x="841248" y="3959352"/>
                  </a:lnTo>
                  <a:lnTo>
                    <a:pt x="841248" y="82296"/>
                  </a:lnTo>
                  <a:close/>
                </a:path>
                <a:path w="1186179" h="3959860">
                  <a:moveTo>
                    <a:pt x="957072" y="82296"/>
                  </a:moveTo>
                  <a:lnTo>
                    <a:pt x="920496" y="82296"/>
                  </a:lnTo>
                  <a:lnTo>
                    <a:pt x="920496" y="3959352"/>
                  </a:lnTo>
                  <a:lnTo>
                    <a:pt x="957072" y="3959352"/>
                  </a:lnTo>
                  <a:lnTo>
                    <a:pt x="957072" y="82296"/>
                  </a:lnTo>
                  <a:close/>
                </a:path>
                <a:path w="1186179" h="3959860">
                  <a:moveTo>
                    <a:pt x="1072896" y="0"/>
                  </a:moveTo>
                  <a:lnTo>
                    <a:pt x="1036320" y="0"/>
                  </a:lnTo>
                  <a:lnTo>
                    <a:pt x="1036320" y="3959352"/>
                  </a:lnTo>
                  <a:lnTo>
                    <a:pt x="1072896" y="3959352"/>
                  </a:lnTo>
                  <a:lnTo>
                    <a:pt x="1072896" y="0"/>
                  </a:lnTo>
                  <a:close/>
                </a:path>
                <a:path w="1186179" h="3959860">
                  <a:moveTo>
                    <a:pt x="1185672" y="82296"/>
                  </a:moveTo>
                  <a:lnTo>
                    <a:pt x="1149096" y="82296"/>
                  </a:lnTo>
                  <a:lnTo>
                    <a:pt x="1149096" y="3959352"/>
                  </a:lnTo>
                  <a:lnTo>
                    <a:pt x="1185672" y="3959352"/>
                  </a:lnTo>
                  <a:lnTo>
                    <a:pt x="1185672" y="82296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83023" y="1447800"/>
              <a:ext cx="36830" cy="3712845"/>
            </a:xfrm>
            <a:custGeom>
              <a:avLst/>
              <a:gdLst/>
              <a:ahLst/>
              <a:cxnLst/>
              <a:rect l="l" t="t" r="r" b="b"/>
              <a:pathLst>
                <a:path w="36829" h="3712845">
                  <a:moveTo>
                    <a:pt x="36575" y="0"/>
                  </a:moveTo>
                  <a:lnTo>
                    <a:pt x="0" y="0"/>
                  </a:lnTo>
                  <a:lnTo>
                    <a:pt x="0" y="3712464"/>
                  </a:lnTo>
                  <a:lnTo>
                    <a:pt x="36575" y="3712464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98848" y="1530095"/>
              <a:ext cx="838200" cy="3630295"/>
            </a:xfrm>
            <a:custGeom>
              <a:avLst/>
              <a:gdLst/>
              <a:ahLst/>
              <a:cxnLst/>
              <a:rect l="l" t="t" r="r" b="b"/>
              <a:pathLst>
                <a:path w="838200" h="3630295">
                  <a:moveTo>
                    <a:pt x="36576" y="0"/>
                  </a:moveTo>
                  <a:lnTo>
                    <a:pt x="0" y="0"/>
                  </a:lnTo>
                  <a:lnTo>
                    <a:pt x="0" y="3630168"/>
                  </a:lnTo>
                  <a:lnTo>
                    <a:pt x="36576" y="3630168"/>
                  </a:lnTo>
                  <a:lnTo>
                    <a:pt x="36576" y="0"/>
                  </a:lnTo>
                  <a:close/>
                </a:path>
                <a:path w="838200" h="3630295">
                  <a:moveTo>
                    <a:pt x="149352" y="0"/>
                  </a:moveTo>
                  <a:lnTo>
                    <a:pt x="112776" y="0"/>
                  </a:lnTo>
                  <a:lnTo>
                    <a:pt x="112776" y="3630168"/>
                  </a:lnTo>
                  <a:lnTo>
                    <a:pt x="149352" y="3630168"/>
                  </a:lnTo>
                  <a:lnTo>
                    <a:pt x="149352" y="0"/>
                  </a:lnTo>
                  <a:close/>
                </a:path>
                <a:path w="838200" h="3630295">
                  <a:moveTo>
                    <a:pt x="265176" y="0"/>
                  </a:moveTo>
                  <a:lnTo>
                    <a:pt x="228600" y="0"/>
                  </a:lnTo>
                  <a:lnTo>
                    <a:pt x="228600" y="3630168"/>
                  </a:lnTo>
                  <a:lnTo>
                    <a:pt x="265176" y="3630168"/>
                  </a:lnTo>
                  <a:lnTo>
                    <a:pt x="265176" y="0"/>
                  </a:lnTo>
                  <a:close/>
                </a:path>
                <a:path w="838200" h="3630295">
                  <a:moveTo>
                    <a:pt x="381000" y="0"/>
                  </a:moveTo>
                  <a:lnTo>
                    <a:pt x="344424" y="0"/>
                  </a:lnTo>
                  <a:lnTo>
                    <a:pt x="344424" y="3630168"/>
                  </a:lnTo>
                  <a:lnTo>
                    <a:pt x="381000" y="3630168"/>
                  </a:lnTo>
                  <a:lnTo>
                    <a:pt x="381000" y="0"/>
                  </a:lnTo>
                  <a:close/>
                </a:path>
                <a:path w="838200" h="3630295">
                  <a:moveTo>
                    <a:pt x="493776" y="82296"/>
                  </a:moveTo>
                  <a:lnTo>
                    <a:pt x="460248" y="82296"/>
                  </a:lnTo>
                  <a:lnTo>
                    <a:pt x="460248" y="3630168"/>
                  </a:lnTo>
                  <a:lnTo>
                    <a:pt x="493776" y="3630168"/>
                  </a:lnTo>
                  <a:lnTo>
                    <a:pt x="493776" y="82296"/>
                  </a:lnTo>
                  <a:close/>
                </a:path>
                <a:path w="838200" h="3630295">
                  <a:moveTo>
                    <a:pt x="609600" y="0"/>
                  </a:moveTo>
                  <a:lnTo>
                    <a:pt x="573024" y="0"/>
                  </a:lnTo>
                  <a:lnTo>
                    <a:pt x="573024" y="3630168"/>
                  </a:lnTo>
                  <a:lnTo>
                    <a:pt x="609600" y="3630168"/>
                  </a:lnTo>
                  <a:lnTo>
                    <a:pt x="609600" y="0"/>
                  </a:lnTo>
                  <a:close/>
                </a:path>
                <a:path w="838200" h="3630295">
                  <a:moveTo>
                    <a:pt x="725424" y="82296"/>
                  </a:moveTo>
                  <a:lnTo>
                    <a:pt x="688848" y="82296"/>
                  </a:lnTo>
                  <a:lnTo>
                    <a:pt x="688848" y="3630168"/>
                  </a:lnTo>
                  <a:lnTo>
                    <a:pt x="725424" y="3630168"/>
                  </a:lnTo>
                  <a:lnTo>
                    <a:pt x="725424" y="82296"/>
                  </a:lnTo>
                  <a:close/>
                </a:path>
                <a:path w="838200" h="3630295">
                  <a:moveTo>
                    <a:pt x="838200" y="0"/>
                  </a:moveTo>
                  <a:lnTo>
                    <a:pt x="804672" y="0"/>
                  </a:lnTo>
                  <a:lnTo>
                    <a:pt x="804672" y="3630168"/>
                  </a:lnTo>
                  <a:lnTo>
                    <a:pt x="838200" y="3630168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16296" y="1612391"/>
              <a:ext cx="1645920" cy="3548379"/>
            </a:xfrm>
            <a:custGeom>
              <a:avLst/>
              <a:gdLst/>
              <a:ahLst/>
              <a:cxnLst/>
              <a:rect l="l" t="t" r="r" b="b"/>
              <a:pathLst>
                <a:path w="1645920" h="3548379">
                  <a:moveTo>
                    <a:pt x="36576" y="82296"/>
                  </a:moveTo>
                  <a:lnTo>
                    <a:pt x="0" y="82296"/>
                  </a:lnTo>
                  <a:lnTo>
                    <a:pt x="0" y="3547872"/>
                  </a:lnTo>
                  <a:lnTo>
                    <a:pt x="36576" y="3547872"/>
                  </a:lnTo>
                  <a:lnTo>
                    <a:pt x="36576" y="82296"/>
                  </a:lnTo>
                  <a:close/>
                </a:path>
                <a:path w="1645920" h="3548379">
                  <a:moveTo>
                    <a:pt x="152400" y="332232"/>
                  </a:moveTo>
                  <a:lnTo>
                    <a:pt x="115824" y="332232"/>
                  </a:lnTo>
                  <a:lnTo>
                    <a:pt x="115824" y="3547872"/>
                  </a:lnTo>
                  <a:lnTo>
                    <a:pt x="152400" y="3547872"/>
                  </a:lnTo>
                  <a:lnTo>
                    <a:pt x="152400" y="332232"/>
                  </a:lnTo>
                  <a:close/>
                </a:path>
                <a:path w="1645920" h="3548379">
                  <a:moveTo>
                    <a:pt x="268224" y="249936"/>
                  </a:moveTo>
                  <a:lnTo>
                    <a:pt x="231648" y="249936"/>
                  </a:lnTo>
                  <a:lnTo>
                    <a:pt x="231648" y="3547872"/>
                  </a:lnTo>
                  <a:lnTo>
                    <a:pt x="268224" y="3547872"/>
                  </a:lnTo>
                  <a:lnTo>
                    <a:pt x="268224" y="249936"/>
                  </a:lnTo>
                  <a:close/>
                </a:path>
                <a:path w="1645920" h="3548379">
                  <a:moveTo>
                    <a:pt x="381000" y="414528"/>
                  </a:moveTo>
                  <a:lnTo>
                    <a:pt x="344424" y="414528"/>
                  </a:lnTo>
                  <a:lnTo>
                    <a:pt x="344424" y="3547872"/>
                  </a:lnTo>
                  <a:lnTo>
                    <a:pt x="381000" y="3547872"/>
                  </a:lnTo>
                  <a:lnTo>
                    <a:pt x="381000" y="414528"/>
                  </a:lnTo>
                  <a:close/>
                </a:path>
                <a:path w="1645920" h="3548379">
                  <a:moveTo>
                    <a:pt x="496824" y="332232"/>
                  </a:moveTo>
                  <a:lnTo>
                    <a:pt x="460248" y="332232"/>
                  </a:lnTo>
                  <a:lnTo>
                    <a:pt x="460248" y="3547872"/>
                  </a:lnTo>
                  <a:lnTo>
                    <a:pt x="496824" y="3547872"/>
                  </a:lnTo>
                  <a:lnTo>
                    <a:pt x="496824" y="332232"/>
                  </a:lnTo>
                  <a:close/>
                </a:path>
                <a:path w="1645920" h="3548379">
                  <a:moveTo>
                    <a:pt x="612635" y="332232"/>
                  </a:moveTo>
                  <a:lnTo>
                    <a:pt x="576072" y="332232"/>
                  </a:lnTo>
                  <a:lnTo>
                    <a:pt x="576072" y="3547872"/>
                  </a:lnTo>
                  <a:lnTo>
                    <a:pt x="612635" y="3547872"/>
                  </a:lnTo>
                  <a:lnTo>
                    <a:pt x="612635" y="332232"/>
                  </a:lnTo>
                  <a:close/>
                </a:path>
                <a:path w="1645920" h="3548379">
                  <a:moveTo>
                    <a:pt x="725411" y="414528"/>
                  </a:moveTo>
                  <a:lnTo>
                    <a:pt x="691896" y="414528"/>
                  </a:lnTo>
                  <a:lnTo>
                    <a:pt x="691896" y="3547872"/>
                  </a:lnTo>
                  <a:lnTo>
                    <a:pt x="725411" y="3547872"/>
                  </a:lnTo>
                  <a:lnTo>
                    <a:pt x="725411" y="414528"/>
                  </a:lnTo>
                  <a:close/>
                </a:path>
                <a:path w="1645920" h="3548379">
                  <a:moveTo>
                    <a:pt x="841235" y="249936"/>
                  </a:moveTo>
                  <a:lnTo>
                    <a:pt x="804672" y="249936"/>
                  </a:lnTo>
                  <a:lnTo>
                    <a:pt x="804672" y="3547872"/>
                  </a:lnTo>
                  <a:lnTo>
                    <a:pt x="841235" y="3547872"/>
                  </a:lnTo>
                  <a:lnTo>
                    <a:pt x="841235" y="249936"/>
                  </a:lnTo>
                  <a:close/>
                </a:path>
                <a:path w="1645920" h="3548379">
                  <a:moveTo>
                    <a:pt x="957072" y="167640"/>
                  </a:moveTo>
                  <a:lnTo>
                    <a:pt x="920496" y="167640"/>
                  </a:lnTo>
                  <a:lnTo>
                    <a:pt x="920496" y="3547872"/>
                  </a:lnTo>
                  <a:lnTo>
                    <a:pt x="957072" y="3547872"/>
                  </a:lnTo>
                  <a:lnTo>
                    <a:pt x="957072" y="167640"/>
                  </a:lnTo>
                  <a:close/>
                </a:path>
                <a:path w="1645920" h="3548379">
                  <a:moveTo>
                    <a:pt x="1069835" y="0"/>
                  </a:moveTo>
                  <a:lnTo>
                    <a:pt x="1036320" y="0"/>
                  </a:lnTo>
                  <a:lnTo>
                    <a:pt x="1036320" y="3547872"/>
                  </a:lnTo>
                  <a:lnTo>
                    <a:pt x="1069835" y="3547872"/>
                  </a:lnTo>
                  <a:lnTo>
                    <a:pt x="1069835" y="0"/>
                  </a:lnTo>
                  <a:close/>
                </a:path>
                <a:path w="1645920" h="3548379">
                  <a:moveTo>
                    <a:pt x="1185672" y="82296"/>
                  </a:moveTo>
                  <a:lnTo>
                    <a:pt x="1149096" y="82296"/>
                  </a:lnTo>
                  <a:lnTo>
                    <a:pt x="1149096" y="3547872"/>
                  </a:lnTo>
                  <a:lnTo>
                    <a:pt x="1185672" y="3547872"/>
                  </a:lnTo>
                  <a:lnTo>
                    <a:pt x="1185672" y="82296"/>
                  </a:lnTo>
                  <a:close/>
                </a:path>
                <a:path w="1645920" h="3548379">
                  <a:moveTo>
                    <a:pt x="1301496" y="249936"/>
                  </a:moveTo>
                  <a:lnTo>
                    <a:pt x="1264920" y="249936"/>
                  </a:lnTo>
                  <a:lnTo>
                    <a:pt x="1264920" y="3547872"/>
                  </a:lnTo>
                  <a:lnTo>
                    <a:pt x="1301496" y="3547872"/>
                  </a:lnTo>
                  <a:lnTo>
                    <a:pt x="1301496" y="249936"/>
                  </a:lnTo>
                  <a:close/>
                </a:path>
                <a:path w="1645920" h="3548379">
                  <a:moveTo>
                    <a:pt x="1417320" y="332232"/>
                  </a:moveTo>
                  <a:lnTo>
                    <a:pt x="1380744" y="332232"/>
                  </a:lnTo>
                  <a:lnTo>
                    <a:pt x="1380744" y="3547872"/>
                  </a:lnTo>
                  <a:lnTo>
                    <a:pt x="1417320" y="3547872"/>
                  </a:lnTo>
                  <a:lnTo>
                    <a:pt x="1417320" y="332232"/>
                  </a:lnTo>
                  <a:close/>
                </a:path>
                <a:path w="1645920" h="3548379">
                  <a:moveTo>
                    <a:pt x="1530096" y="249936"/>
                  </a:moveTo>
                  <a:lnTo>
                    <a:pt x="1493520" y="249936"/>
                  </a:lnTo>
                  <a:lnTo>
                    <a:pt x="1493520" y="3547872"/>
                  </a:lnTo>
                  <a:lnTo>
                    <a:pt x="1530096" y="3547872"/>
                  </a:lnTo>
                  <a:lnTo>
                    <a:pt x="1530096" y="249936"/>
                  </a:lnTo>
                  <a:close/>
                </a:path>
                <a:path w="1645920" h="3548379">
                  <a:moveTo>
                    <a:pt x="1645920" y="167640"/>
                  </a:moveTo>
                  <a:lnTo>
                    <a:pt x="1609344" y="167640"/>
                  </a:lnTo>
                  <a:lnTo>
                    <a:pt x="1609344" y="3547872"/>
                  </a:lnTo>
                  <a:lnTo>
                    <a:pt x="1645920" y="3547872"/>
                  </a:lnTo>
                  <a:lnTo>
                    <a:pt x="1645920" y="16764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41464" y="1612391"/>
              <a:ext cx="2103120" cy="3548379"/>
            </a:xfrm>
            <a:custGeom>
              <a:avLst/>
              <a:gdLst/>
              <a:ahLst/>
              <a:cxnLst/>
              <a:rect l="l" t="t" r="r" b="b"/>
              <a:pathLst>
                <a:path w="2103120" h="3548379">
                  <a:moveTo>
                    <a:pt x="36576" y="0"/>
                  </a:moveTo>
                  <a:lnTo>
                    <a:pt x="0" y="0"/>
                  </a:lnTo>
                  <a:lnTo>
                    <a:pt x="0" y="3547872"/>
                  </a:lnTo>
                  <a:lnTo>
                    <a:pt x="36576" y="3547872"/>
                  </a:lnTo>
                  <a:lnTo>
                    <a:pt x="36576" y="0"/>
                  </a:lnTo>
                  <a:close/>
                </a:path>
                <a:path w="2103120" h="3548379">
                  <a:moveTo>
                    <a:pt x="149352" y="0"/>
                  </a:moveTo>
                  <a:lnTo>
                    <a:pt x="115824" y="0"/>
                  </a:lnTo>
                  <a:lnTo>
                    <a:pt x="115824" y="3547872"/>
                  </a:lnTo>
                  <a:lnTo>
                    <a:pt x="149352" y="3547872"/>
                  </a:lnTo>
                  <a:lnTo>
                    <a:pt x="149352" y="0"/>
                  </a:lnTo>
                  <a:close/>
                </a:path>
                <a:path w="2103120" h="3548379">
                  <a:moveTo>
                    <a:pt x="265176" y="0"/>
                  </a:moveTo>
                  <a:lnTo>
                    <a:pt x="228600" y="0"/>
                  </a:lnTo>
                  <a:lnTo>
                    <a:pt x="228600" y="3547872"/>
                  </a:lnTo>
                  <a:lnTo>
                    <a:pt x="265176" y="3547872"/>
                  </a:lnTo>
                  <a:lnTo>
                    <a:pt x="265176" y="0"/>
                  </a:lnTo>
                  <a:close/>
                </a:path>
                <a:path w="2103120" h="3548379">
                  <a:moveTo>
                    <a:pt x="381000" y="0"/>
                  </a:moveTo>
                  <a:lnTo>
                    <a:pt x="344424" y="0"/>
                  </a:lnTo>
                  <a:lnTo>
                    <a:pt x="344424" y="3547872"/>
                  </a:lnTo>
                  <a:lnTo>
                    <a:pt x="381000" y="3547872"/>
                  </a:lnTo>
                  <a:lnTo>
                    <a:pt x="381000" y="0"/>
                  </a:lnTo>
                  <a:close/>
                </a:path>
                <a:path w="2103120" h="3548379">
                  <a:moveTo>
                    <a:pt x="493763" y="0"/>
                  </a:moveTo>
                  <a:lnTo>
                    <a:pt x="460248" y="0"/>
                  </a:lnTo>
                  <a:lnTo>
                    <a:pt x="460248" y="3547872"/>
                  </a:lnTo>
                  <a:lnTo>
                    <a:pt x="493763" y="3547872"/>
                  </a:lnTo>
                  <a:lnTo>
                    <a:pt x="493763" y="0"/>
                  </a:lnTo>
                  <a:close/>
                </a:path>
                <a:path w="2103120" h="3548379">
                  <a:moveTo>
                    <a:pt x="609600" y="82296"/>
                  </a:moveTo>
                  <a:lnTo>
                    <a:pt x="573024" y="82296"/>
                  </a:lnTo>
                  <a:lnTo>
                    <a:pt x="573024" y="3547872"/>
                  </a:lnTo>
                  <a:lnTo>
                    <a:pt x="609600" y="3547872"/>
                  </a:lnTo>
                  <a:lnTo>
                    <a:pt x="609600" y="82296"/>
                  </a:lnTo>
                  <a:close/>
                </a:path>
                <a:path w="2103120" h="3548379">
                  <a:moveTo>
                    <a:pt x="725411" y="167640"/>
                  </a:moveTo>
                  <a:lnTo>
                    <a:pt x="688848" y="167640"/>
                  </a:lnTo>
                  <a:lnTo>
                    <a:pt x="688848" y="3547872"/>
                  </a:lnTo>
                  <a:lnTo>
                    <a:pt x="725411" y="3547872"/>
                  </a:lnTo>
                  <a:lnTo>
                    <a:pt x="725411" y="167640"/>
                  </a:lnTo>
                  <a:close/>
                </a:path>
                <a:path w="2103120" h="3548379">
                  <a:moveTo>
                    <a:pt x="841248" y="167640"/>
                  </a:moveTo>
                  <a:lnTo>
                    <a:pt x="804672" y="167640"/>
                  </a:lnTo>
                  <a:lnTo>
                    <a:pt x="804672" y="3547872"/>
                  </a:lnTo>
                  <a:lnTo>
                    <a:pt x="841248" y="3547872"/>
                  </a:lnTo>
                  <a:lnTo>
                    <a:pt x="841248" y="167640"/>
                  </a:lnTo>
                  <a:close/>
                </a:path>
                <a:path w="2103120" h="3548379">
                  <a:moveTo>
                    <a:pt x="954011" y="332232"/>
                  </a:moveTo>
                  <a:lnTo>
                    <a:pt x="917448" y="332232"/>
                  </a:lnTo>
                  <a:lnTo>
                    <a:pt x="917448" y="3547872"/>
                  </a:lnTo>
                  <a:lnTo>
                    <a:pt x="954011" y="3547872"/>
                  </a:lnTo>
                  <a:lnTo>
                    <a:pt x="954011" y="332232"/>
                  </a:lnTo>
                  <a:close/>
                </a:path>
                <a:path w="2103120" h="3548379">
                  <a:moveTo>
                    <a:pt x="1069848" y="414528"/>
                  </a:moveTo>
                  <a:lnTo>
                    <a:pt x="1033272" y="414528"/>
                  </a:lnTo>
                  <a:lnTo>
                    <a:pt x="1033272" y="3547872"/>
                  </a:lnTo>
                  <a:lnTo>
                    <a:pt x="1069848" y="3547872"/>
                  </a:lnTo>
                  <a:lnTo>
                    <a:pt x="1069848" y="414528"/>
                  </a:lnTo>
                  <a:close/>
                </a:path>
                <a:path w="2103120" h="3548379">
                  <a:moveTo>
                    <a:pt x="1185672" y="414528"/>
                  </a:moveTo>
                  <a:lnTo>
                    <a:pt x="1149096" y="414528"/>
                  </a:lnTo>
                  <a:lnTo>
                    <a:pt x="1149096" y="3547872"/>
                  </a:lnTo>
                  <a:lnTo>
                    <a:pt x="1185672" y="3547872"/>
                  </a:lnTo>
                  <a:lnTo>
                    <a:pt x="1185672" y="414528"/>
                  </a:lnTo>
                  <a:close/>
                </a:path>
                <a:path w="2103120" h="3548379">
                  <a:moveTo>
                    <a:pt x="1298448" y="661416"/>
                  </a:moveTo>
                  <a:lnTo>
                    <a:pt x="1261872" y="661416"/>
                  </a:lnTo>
                  <a:lnTo>
                    <a:pt x="1261872" y="3547872"/>
                  </a:lnTo>
                  <a:lnTo>
                    <a:pt x="1298448" y="3547872"/>
                  </a:lnTo>
                  <a:lnTo>
                    <a:pt x="1298448" y="661416"/>
                  </a:lnTo>
                  <a:close/>
                </a:path>
                <a:path w="2103120" h="3548379">
                  <a:moveTo>
                    <a:pt x="1414272" y="743712"/>
                  </a:moveTo>
                  <a:lnTo>
                    <a:pt x="1377696" y="743712"/>
                  </a:lnTo>
                  <a:lnTo>
                    <a:pt x="1377696" y="3547872"/>
                  </a:lnTo>
                  <a:lnTo>
                    <a:pt x="1414272" y="3547872"/>
                  </a:lnTo>
                  <a:lnTo>
                    <a:pt x="1414272" y="743712"/>
                  </a:lnTo>
                  <a:close/>
                </a:path>
                <a:path w="2103120" h="3548379">
                  <a:moveTo>
                    <a:pt x="1530096" y="826008"/>
                  </a:moveTo>
                  <a:lnTo>
                    <a:pt x="1493520" y="826008"/>
                  </a:lnTo>
                  <a:lnTo>
                    <a:pt x="1493520" y="3547872"/>
                  </a:lnTo>
                  <a:lnTo>
                    <a:pt x="1530096" y="3547872"/>
                  </a:lnTo>
                  <a:lnTo>
                    <a:pt x="1530096" y="826008"/>
                  </a:lnTo>
                  <a:close/>
                </a:path>
                <a:path w="2103120" h="3548379">
                  <a:moveTo>
                    <a:pt x="1642872" y="990600"/>
                  </a:moveTo>
                  <a:lnTo>
                    <a:pt x="1609344" y="990600"/>
                  </a:lnTo>
                  <a:lnTo>
                    <a:pt x="1609344" y="3547872"/>
                  </a:lnTo>
                  <a:lnTo>
                    <a:pt x="1642872" y="3547872"/>
                  </a:lnTo>
                  <a:lnTo>
                    <a:pt x="1642872" y="990600"/>
                  </a:lnTo>
                  <a:close/>
                </a:path>
                <a:path w="2103120" h="3548379">
                  <a:moveTo>
                    <a:pt x="1758696" y="1072896"/>
                  </a:moveTo>
                  <a:lnTo>
                    <a:pt x="1722120" y="1072896"/>
                  </a:lnTo>
                  <a:lnTo>
                    <a:pt x="1722120" y="3547872"/>
                  </a:lnTo>
                  <a:lnTo>
                    <a:pt x="1758696" y="3547872"/>
                  </a:lnTo>
                  <a:lnTo>
                    <a:pt x="1758696" y="1072896"/>
                  </a:lnTo>
                  <a:close/>
                </a:path>
                <a:path w="2103120" h="3548379">
                  <a:moveTo>
                    <a:pt x="1874520" y="1155192"/>
                  </a:moveTo>
                  <a:lnTo>
                    <a:pt x="1837944" y="1155192"/>
                  </a:lnTo>
                  <a:lnTo>
                    <a:pt x="1837944" y="3547872"/>
                  </a:lnTo>
                  <a:lnTo>
                    <a:pt x="1874520" y="3547872"/>
                  </a:lnTo>
                  <a:lnTo>
                    <a:pt x="1874520" y="1155192"/>
                  </a:lnTo>
                  <a:close/>
                </a:path>
                <a:path w="2103120" h="3548379">
                  <a:moveTo>
                    <a:pt x="1987296" y="1072896"/>
                  </a:moveTo>
                  <a:lnTo>
                    <a:pt x="1953768" y="1072896"/>
                  </a:lnTo>
                  <a:lnTo>
                    <a:pt x="1953768" y="3547872"/>
                  </a:lnTo>
                  <a:lnTo>
                    <a:pt x="1987296" y="3547872"/>
                  </a:lnTo>
                  <a:lnTo>
                    <a:pt x="1987296" y="1072896"/>
                  </a:lnTo>
                  <a:close/>
                </a:path>
                <a:path w="2103120" h="3548379">
                  <a:moveTo>
                    <a:pt x="2103120" y="1484388"/>
                  </a:moveTo>
                  <a:lnTo>
                    <a:pt x="2066544" y="1484388"/>
                  </a:lnTo>
                  <a:lnTo>
                    <a:pt x="2066544" y="3547872"/>
                  </a:lnTo>
                  <a:lnTo>
                    <a:pt x="2103120" y="3547872"/>
                  </a:lnTo>
                  <a:lnTo>
                    <a:pt x="2103120" y="1484388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323832" y="3428999"/>
              <a:ext cx="2219325" cy="1731645"/>
            </a:xfrm>
            <a:custGeom>
              <a:avLst/>
              <a:gdLst/>
              <a:ahLst/>
              <a:cxnLst/>
              <a:rect l="l" t="t" r="r" b="b"/>
              <a:pathLst>
                <a:path w="2219325" h="1731645">
                  <a:moveTo>
                    <a:pt x="36576" y="0"/>
                  </a:moveTo>
                  <a:lnTo>
                    <a:pt x="0" y="0"/>
                  </a:lnTo>
                  <a:lnTo>
                    <a:pt x="0" y="1731264"/>
                  </a:lnTo>
                  <a:lnTo>
                    <a:pt x="36576" y="1731264"/>
                  </a:lnTo>
                  <a:lnTo>
                    <a:pt x="36576" y="0"/>
                  </a:lnTo>
                  <a:close/>
                </a:path>
                <a:path w="2219325" h="1731645">
                  <a:moveTo>
                    <a:pt x="152400" y="0"/>
                  </a:moveTo>
                  <a:lnTo>
                    <a:pt x="115824" y="0"/>
                  </a:lnTo>
                  <a:lnTo>
                    <a:pt x="115824" y="1731264"/>
                  </a:lnTo>
                  <a:lnTo>
                    <a:pt x="152400" y="1731264"/>
                  </a:lnTo>
                  <a:lnTo>
                    <a:pt x="152400" y="0"/>
                  </a:lnTo>
                  <a:close/>
                </a:path>
                <a:path w="2219325" h="1731645">
                  <a:moveTo>
                    <a:pt x="265176" y="0"/>
                  </a:moveTo>
                  <a:lnTo>
                    <a:pt x="228600" y="0"/>
                  </a:lnTo>
                  <a:lnTo>
                    <a:pt x="228600" y="1731264"/>
                  </a:lnTo>
                  <a:lnTo>
                    <a:pt x="265176" y="1731264"/>
                  </a:lnTo>
                  <a:lnTo>
                    <a:pt x="265176" y="0"/>
                  </a:lnTo>
                  <a:close/>
                </a:path>
                <a:path w="2219325" h="1731645">
                  <a:moveTo>
                    <a:pt x="381000" y="164592"/>
                  </a:moveTo>
                  <a:lnTo>
                    <a:pt x="344424" y="164592"/>
                  </a:lnTo>
                  <a:lnTo>
                    <a:pt x="344424" y="1731264"/>
                  </a:lnTo>
                  <a:lnTo>
                    <a:pt x="381000" y="1731264"/>
                  </a:lnTo>
                  <a:lnTo>
                    <a:pt x="381000" y="164592"/>
                  </a:lnTo>
                  <a:close/>
                </a:path>
                <a:path w="2219325" h="1731645">
                  <a:moveTo>
                    <a:pt x="496824" y="411480"/>
                  </a:moveTo>
                  <a:lnTo>
                    <a:pt x="460248" y="411480"/>
                  </a:lnTo>
                  <a:lnTo>
                    <a:pt x="460248" y="1731264"/>
                  </a:lnTo>
                  <a:lnTo>
                    <a:pt x="496824" y="1731264"/>
                  </a:lnTo>
                  <a:lnTo>
                    <a:pt x="496824" y="411480"/>
                  </a:lnTo>
                  <a:close/>
                </a:path>
                <a:path w="2219325" h="1731645">
                  <a:moveTo>
                    <a:pt x="609600" y="493776"/>
                  </a:moveTo>
                  <a:lnTo>
                    <a:pt x="576072" y="493776"/>
                  </a:lnTo>
                  <a:lnTo>
                    <a:pt x="576072" y="1731264"/>
                  </a:lnTo>
                  <a:lnTo>
                    <a:pt x="609600" y="1731264"/>
                  </a:lnTo>
                  <a:lnTo>
                    <a:pt x="609600" y="493776"/>
                  </a:lnTo>
                  <a:close/>
                </a:path>
                <a:path w="2219325" h="1731645">
                  <a:moveTo>
                    <a:pt x="725424" y="658368"/>
                  </a:moveTo>
                  <a:lnTo>
                    <a:pt x="688848" y="658368"/>
                  </a:lnTo>
                  <a:lnTo>
                    <a:pt x="688848" y="1731264"/>
                  </a:lnTo>
                  <a:lnTo>
                    <a:pt x="725424" y="1731264"/>
                  </a:lnTo>
                  <a:lnTo>
                    <a:pt x="725424" y="658368"/>
                  </a:lnTo>
                  <a:close/>
                </a:path>
                <a:path w="2219325" h="1731645">
                  <a:moveTo>
                    <a:pt x="841248" y="658368"/>
                  </a:moveTo>
                  <a:lnTo>
                    <a:pt x="804672" y="658368"/>
                  </a:lnTo>
                  <a:lnTo>
                    <a:pt x="804672" y="1731264"/>
                  </a:lnTo>
                  <a:lnTo>
                    <a:pt x="841248" y="1731264"/>
                  </a:lnTo>
                  <a:lnTo>
                    <a:pt x="841248" y="658368"/>
                  </a:lnTo>
                  <a:close/>
                </a:path>
                <a:path w="2219325" h="1731645">
                  <a:moveTo>
                    <a:pt x="954024" y="822960"/>
                  </a:moveTo>
                  <a:lnTo>
                    <a:pt x="920496" y="822960"/>
                  </a:lnTo>
                  <a:lnTo>
                    <a:pt x="920496" y="1731264"/>
                  </a:lnTo>
                  <a:lnTo>
                    <a:pt x="954024" y="1731264"/>
                  </a:lnTo>
                  <a:lnTo>
                    <a:pt x="954024" y="822960"/>
                  </a:lnTo>
                  <a:close/>
                </a:path>
                <a:path w="2219325" h="1731645">
                  <a:moveTo>
                    <a:pt x="1069848" y="905256"/>
                  </a:moveTo>
                  <a:lnTo>
                    <a:pt x="1033272" y="905256"/>
                  </a:lnTo>
                  <a:lnTo>
                    <a:pt x="1033272" y="1731264"/>
                  </a:lnTo>
                  <a:lnTo>
                    <a:pt x="1069848" y="1731264"/>
                  </a:lnTo>
                  <a:lnTo>
                    <a:pt x="1069848" y="905256"/>
                  </a:lnTo>
                  <a:close/>
                </a:path>
                <a:path w="2219325" h="1731645">
                  <a:moveTo>
                    <a:pt x="1185672" y="987552"/>
                  </a:moveTo>
                  <a:lnTo>
                    <a:pt x="1149096" y="987552"/>
                  </a:lnTo>
                  <a:lnTo>
                    <a:pt x="1149096" y="1731264"/>
                  </a:lnTo>
                  <a:lnTo>
                    <a:pt x="1185672" y="1731264"/>
                  </a:lnTo>
                  <a:lnTo>
                    <a:pt x="1185672" y="987552"/>
                  </a:lnTo>
                  <a:close/>
                </a:path>
                <a:path w="2219325" h="1731645">
                  <a:moveTo>
                    <a:pt x="1301496" y="1069848"/>
                  </a:moveTo>
                  <a:lnTo>
                    <a:pt x="1264920" y="1069848"/>
                  </a:lnTo>
                  <a:lnTo>
                    <a:pt x="1264920" y="1731264"/>
                  </a:lnTo>
                  <a:lnTo>
                    <a:pt x="1301496" y="1731264"/>
                  </a:lnTo>
                  <a:lnTo>
                    <a:pt x="1301496" y="1069848"/>
                  </a:lnTo>
                  <a:close/>
                </a:path>
                <a:path w="2219325" h="1731645">
                  <a:moveTo>
                    <a:pt x="1414272" y="1152144"/>
                  </a:moveTo>
                  <a:lnTo>
                    <a:pt x="1377696" y="1152144"/>
                  </a:lnTo>
                  <a:lnTo>
                    <a:pt x="1377696" y="1731264"/>
                  </a:lnTo>
                  <a:lnTo>
                    <a:pt x="1414272" y="1731264"/>
                  </a:lnTo>
                  <a:lnTo>
                    <a:pt x="1414272" y="1152144"/>
                  </a:lnTo>
                  <a:close/>
                </a:path>
                <a:path w="2219325" h="1731645">
                  <a:moveTo>
                    <a:pt x="1530096" y="1234440"/>
                  </a:moveTo>
                  <a:lnTo>
                    <a:pt x="1493520" y="1234440"/>
                  </a:lnTo>
                  <a:lnTo>
                    <a:pt x="1493520" y="1731264"/>
                  </a:lnTo>
                  <a:lnTo>
                    <a:pt x="1530096" y="1731264"/>
                  </a:lnTo>
                  <a:lnTo>
                    <a:pt x="1530096" y="1234440"/>
                  </a:lnTo>
                  <a:close/>
                </a:path>
                <a:path w="2219325" h="1731645">
                  <a:moveTo>
                    <a:pt x="1645920" y="1316736"/>
                  </a:moveTo>
                  <a:lnTo>
                    <a:pt x="1609344" y="1316736"/>
                  </a:lnTo>
                  <a:lnTo>
                    <a:pt x="1609344" y="1731264"/>
                  </a:lnTo>
                  <a:lnTo>
                    <a:pt x="1645920" y="1731264"/>
                  </a:lnTo>
                  <a:lnTo>
                    <a:pt x="1645920" y="1316736"/>
                  </a:lnTo>
                  <a:close/>
                </a:path>
                <a:path w="2219325" h="1731645">
                  <a:moveTo>
                    <a:pt x="1758696" y="1316736"/>
                  </a:moveTo>
                  <a:lnTo>
                    <a:pt x="1722120" y="1316736"/>
                  </a:lnTo>
                  <a:lnTo>
                    <a:pt x="1722120" y="1731264"/>
                  </a:lnTo>
                  <a:lnTo>
                    <a:pt x="1758696" y="1731264"/>
                  </a:lnTo>
                  <a:lnTo>
                    <a:pt x="1758696" y="1316736"/>
                  </a:lnTo>
                  <a:close/>
                </a:path>
                <a:path w="2219325" h="1731645">
                  <a:moveTo>
                    <a:pt x="1874520" y="1399032"/>
                  </a:moveTo>
                  <a:lnTo>
                    <a:pt x="1837944" y="1399032"/>
                  </a:lnTo>
                  <a:lnTo>
                    <a:pt x="1837944" y="1731264"/>
                  </a:lnTo>
                  <a:lnTo>
                    <a:pt x="1874520" y="1731264"/>
                  </a:lnTo>
                  <a:lnTo>
                    <a:pt x="1874520" y="1399032"/>
                  </a:lnTo>
                  <a:close/>
                </a:path>
                <a:path w="2219325" h="1731645">
                  <a:moveTo>
                    <a:pt x="1990344" y="1481328"/>
                  </a:moveTo>
                  <a:lnTo>
                    <a:pt x="1953768" y="1481328"/>
                  </a:lnTo>
                  <a:lnTo>
                    <a:pt x="1953768" y="1731264"/>
                  </a:lnTo>
                  <a:lnTo>
                    <a:pt x="1990344" y="1731264"/>
                  </a:lnTo>
                  <a:lnTo>
                    <a:pt x="1990344" y="1481328"/>
                  </a:lnTo>
                  <a:close/>
                </a:path>
                <a:path w="2219325" h="1731645">
                  <a:moveTo>
                    <a:pt x="2103120" y="1481328"/>
                  </a:moveTo>
                  <a:lnTo>
                    <a:pt x="2069592" y="1481328"/>
                  </a:lnTo>
                  <a:lnTo>
                    <a:pt x="2069592" y="1731264"/>
                  </a:lnTo>
                  <a:lnTo>
                    <a:pt x="2103120" y="1731264"/>
                  </a:lnTo>
                  <a:lnTo>
                    <a:pt x="2103120" y="1481328"/>
                  </a:lnTo>
                  <a:close/>
                </a:path>
                <a:path w="2219325" h="1731645">
                  <a:moveTo>
                    <a:pt x="2218944" y="1566672"/>
                  </a:moveTo>
                  <a:lnTo>
                    <a:pt x="2182368" y="1566672"/>
                  </a:lnTo>
                  <a:lnTo>
                    <a:pt x="2182368" y="1731264"/>
                  </a:lnTo>
                  <a:lnTo>
                    <a:pt x="2218944" y="1731264"/>
                  </a:lnTo>
                  <a:lnTo>
                    <a:pt x="2218944" y="1566672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622024" y="4995671"/>
              <a:ext cx="497205" cy="165100"/>
            </a:xfrm>
            <a:custGeom>
              <a:avLst/>
              <a:gdLst/>
              <a:ahLst/>
              <a:cxnLst/>
              <a:rect l="l" t="t" r="r" b="b"/>
              <a:pathLst>
                <a:path w="497204" h="165100">
                  <a:moveTo>
                    <a:pt x="36576" y="0"/>
                  </a:moveTo>
                  <a:lnTo>
                    <a:pt x="0" y="0"/>
                  </a:lnTo>
                  <a:lnTo>
                    <a:pt x="0" y="164592"/>
                  </a:lnTo>
                  <a:lnTo>
                    <a:pt x="36576" y="164592"/>
                  </a:lnTo>
                  <a:lnTo>
                    <a:pt x="36576" y="0"/>
                  </a:lnTo>
                  <a:close/>
                </a:path>
                <a:path w="497204" h="165100">
                  <a:moveTo>
                    <a:pt x="149352" y="82296"/>
                  </a:moveTo>
                  <a:lnTo>
                    <a:pt x="115824" y="82296"/>
                  </a:lnTo>
                  <a:lnTo>
                    <a:pt x="115824" y="164592"/>
                  </a:lnTo>
                  <a:lnTo>
                    <a:pt x="149352" y="164592"/>
                  </a:lnTo>
                  <a:lnTo>
                    <a:pt x="149352" y="82296"/>
                  </a:lnTo>
                  <a:close/>
                </a:path>
                <a:path w="497204" h="165100">
                  <a:moveTo>
                    <a:pt x="496824" y="82296"/>
                  </a:moveTo>
                  <a:lnTo>
                    <a:pt x="460248" y="82296"/>
                  </a:lnTo>
                  <a:lnTo>
                    <a:pt x="460248" y="164592"/>
                  </a:lnTo>
                  <a:lnTo>
                    <a:pt x="496824" y="164592"/>
                  </a:lnTo>
                  <a:lnTo>
                    <a:pt x="496824" y="82296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850624" y="5151120"/>
              <a:ext cx="152400" cy="9525"/>
            </a:xfrm>
            <a:custGeom>
              <a:avLst/>
              <a:gdLst/>
              <a:ahLst/>
              <a:cxnLst/>
              <a:rect l="l" t="t" r="r" b="b"/>
              <a:pathLst>
                <a:path w="152400" h="9525">
                  <a:moveTo>
                    <a:pt x="3657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6576" y="9144"/>
                  </a:lnTo>
                  <a:lnTo>
                    <a:pt x="36576" y="0"/>
                  </a:lnTo>
                  <a:close/>
                </a:path>
                <a:path w="152400" h="9525">
                  <a:moveTo>
                    <a:pt x="152400" y="0"/>
                  </a:moveTo>
                  <a:lnTo>
                    <a:pt x="115824" y="0"/>
                  </a:lnTo>
                  <a:lnTo>
                    <a:pt x="115824" y="9144"/>
                  </a:lnTo>
                  <a:lnTo>
                    <a:pt x="152400" y="9144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3212" y="5158740"/>
              <a:ext cx="11603990" cy="0"/>
            </a:xfrm>
            <a:custGeom>
              <a:avLst/>
              <a:gdLst/>
              <a:ahLst/>
              <a:cxnLst/>
              <a:rect l="l" t="t" r="r" b="b"/>
              <a:pathLst>
                <a:path w="11603990" h="0">
                  <a:moveTo>
                    <a:pt x="0" y="0"/>
                  </a:moveTo>
                  <a:lnTo>
                    <a:pt x="116037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15595" y="5007610"/>
            <a:ext cx="16065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50"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102" y="883157"/>
            <a:ext cx="14160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95"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3894" y="5276927"/>
            <a:ext cx="11652250" cy="516890"/>
          </a:xfrm>
          <a:prstGeom prst="rect">
            <a:avLst/>
          </a:prstGeom>
        </p:spPr>
        <p:txBody>
          <a:bodyPr wrap="square" lIns="0" tIns="6985" rIns="0" bIns="0" rtlCol="0" vert="vert270">
            <a:spAutoFit/>
          </a:bodyPr>
          <a:lstStyle/>
          <a:p>
            <a:pPr algn="r" marR="8890">
              <a:lnSpc>
                <a:spcPct val="100000"/>
              </a:lnSpc>
              <a:spcBef>
                <a:spcPts val="55"/>
              </a:spcBef>
            </a:pPr>
            <a:r>
              <a:rPr dirty="0" sz="1600">
                <a:latin typeface="Calibri"/>
                <a:cs typeface="Calibri"/>
              </a:rPr>
              <a:t>&lt;</a:t>
            </a:r>
            <a:r>
              <a:rPr dirty="0" sz="1600" spc="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</a:t>
            </a:r>
            <a:r>
              <a:rPr dirty="0" sz="1600" spc="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y</a:t>
            </a:r>
            <a:r>
              <a:rPr dirty="0" sz="1600">
                <a:latin typeface="Calibri"/>
                <a:cs typeface="Calibri"/>
              </a:rPr>
              <a:t>r</a:t>
            </a:r>
            <a:endParaRPr sz="16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795"/>
              </a:spcBef>
            </a:pPr>
            <a:r>
              <a:rPr dirty="0" sz="160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795"/>
              </a:spcBef>
            </a:pPr>
            <a:r>
              <a:rPr dirty="0" sz="1600"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795"/>
              </a:spcBef>
            </a:pPr>
            <a:r>
              <a:rPr dirty="0" sz="1600"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795"/>
              </a:spcBef>
            </a:pPr>
            <a:r>
              <a:rPr dirty="0" sz="1600" spc="-70">
                <a:latin typeface="Calibri"/>
                <a:cs typeface="Calibri"/>
              </a:rPr>
              <a:t>12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790"/>
              </a:spcBef>
            </a:pPr>
            <a:r>
              <a:rPr dirty="0" sz="1600" spc="-75"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795"/>
              </a:spcBef>
            </a:pPr>
            <a:r>
              <a:rPr dirty="0" sz="1600" spc="-20">
                <a:latin typeface="Calibri"/>
                <a:cs typeface="Calibri"/>
              </a:rPr>
              <a:t>18</a:t>
            </a:r>
            <a:endParaRPr sz="16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800"/>
              </a:spcBef>
            </a:pPr>
            <a:r>
              <a:rPr dirty="0" sz="1600" spc="-65">
                <a:latin typeface="Calibri"/>
                <a:cs typeface="Calibri"/>
              </a:rPr>
              <a:t>21</a:t>
            </a:r>
            <a:endParaRPr sz="16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795"/>
              </a:spcBef>
            </a:pPr>
            <a:r>
              <a:rPr dirty="0" sz="1600" spc="170">
                <a:latin typeface="Calibri"/>
                <a:cs typeface="Calibri"/>
              </a:rPr>
              <a:t>24</a:t>
            </a:r>
            <a:endParaRPr sz="16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790"/>
              </a:spcBef>
            </a:pPr>
            <a:r>
              <a:rPr dirty="0" sz="1600" spc="110">
                <a:latin typeface="Calibri"/>
                <a:cs typeface="Calibri"/>
              </a:rPr>
              <a:t>27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175"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100">
                <a:latin typeface="Calibri"/>
                <a:cs typeface="Calibri"/>
              </a:rPr>
              <a:t>33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130">
                <a:latin typeface="Calibri"/>
                <a:cs typeface="Calibri"/>
              </a:rPr>
              <a:t>36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135">
                <a:latin typeface="Calibri"/>
                <a:cs typeface="Calibri"/>
              </a:rPr>
              <a:t>39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795"/>
              </a:spcBef>
            </a:pPr>
            <a:r>
              <a:rPr dirty="0" sz="1600" spc="165">
                <a:latin typeface="Calibri"/>
                <a:cs typeface="Calibri"/>
              </a:rPr>
              <a:t>42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795"/>
              </a:spcBef>
            </a:pPr>
            <a:r>
              <a:rPr dirty="0" sz="1600" spc="165">
                <a:latin typeface="Calibri"/>
                <a:cs typeface="Calibri"/>
              </a:rPr>
              <a:t>45</a:t>
            </a:r>
            <a:endParaRPr sz="1600">
              <a:latin typeface="Calibri"/>
              <a:cs typeface="Calibri"/>
            </a:endParaRPr>
          </a:p>
          <a:p>
            <a:pPr algn="r" marR="8255">
              <a:lnSpc>
                <a:spcPct val="100000"/>
              </a:lnSpc>
              <a:spcBef>
                <a:spcPts val="795"/>
              </a:spcBef>
            </a:pPr>
            <a:r>
              <a:rPr dirty="0" sz="1600" spc="220">
                <a:latin typeface="Calibri"/>
                <a:cs typeface="Calibri"/>
              </a:rPr>
              <a:t>48</a:t>
            </a:r>
            <a:endParaRPr sz="1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795"/>
              </a:spcBef>
            </a:pPr>
            <a:r>
              <a:rPr dirty="0" sz="1600" spc="-70">
                <a:latin typeface="Calibri"/>
                <a:cs typeface="Calibri"/>
              </a:rPr>
              <a:t>51</a:t>
            </a:r>
            <a:endParaRPr sz="16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795"/>
              </a:spcBef>
            </a:pPr>
            <a:r>
              <a:rPr dirty="0" sz="1600" spc="175">
                <a:latin typeface="Calibri"/>
                <a:cs typeface="Calibri"/>
              </a:rPr>
              <a:t>54</a:t>
            </a:r>
            <a:endParaRPr sz="16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  <a:spcBef>
                <a:spcPts val="795"/>
              </a:spcBef>
            </a:pPr>
            <a:r>
              <a:rPr dirty="0" sz="1600" spc="114">
                <a:latin typeface="Calibri"/>
                <a:cs typeface="Calibri"/>
              </a:rPr>
              <a:t>57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215">
                <a:latin typeface="Calibri"/>
                <a:cs typeface="Calibri"/>
              </a:rPr>
              <a:t>60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130">
                <a:latin typeface="Calibri"/>
                <a:cs typeface="Calibri"/>
              </a:rPr>
              <a:t>63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165">
                <a:latin typeface="Calibri"/>
                <a:cs typeface="Calibri"/>
              </a:rPr>
              <a:t>66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165">
                <a:latin typeface="Calibri"/>
                <a:cs typeface="Calibri"/>
              </a:rPr>
              <a:t>69</a:t>
            </a:r>
            <a:endParaRPr sz="1600">
              <a:latin typeface="Calibri"/>
              <a:cs typeface="Calibri"/>
            </a:endParaRPr>
          </a:p>
          <a:p>
            <a:pPr algn="r" marR="9525">
              <a:lnSpc>
                <a:spcPct val="100000"/>
              </a:lnSpc>
              <a:spcBef>
                <a:spcPts val="795"/>
              </a:spcBef>
            </a:pPr>
            <a:r>
              <a:rPr dirty="0" sz="1600" spc="100">
                <a:latin typeface="Calibri"/>
                <a:cs typeface="Calibri"/>
              </a:rPr>
              <a:t>72</a:t>
            </a:r>
            <a:endParaRPr sz="1600">
              <a:latin typeface="Calibri"/>
              <a:cs typeface="Calibri"/>
            </a:endParaRPr>
          </a:p>
          <a:p>
            <a:pPr algn="r" marR="9525">
              <a:lnSpc>
                <a:spcPct val="100000"/>
              </a:lnSpc>
              <a:spcBef>
                <a:spcPts val="790"/>
              </a:spcBef>
            </a:pPr>
            <a:r>
              <a:rPr dirty="0" sz="1600" spc="100">
                <a:latin typeface="Calibri"/>
                <a:cs typeface="Calibri"/>
              </a:rPr>
              <a:t>75</a:t>
            </a:r>
            <a:endParaRPr sz="1600">
              <a:latin typeface="Calibri"/>
              <a:cs typeface="Calibri"/>
            </a:endParaRPr>
          </a:p>
          <a:p>
            <a:pPr algn="r" marR="9525">
              <a:lnSpc>
                <a:spcPct val="100000"/>
              </a:lnSpc>
              <a:spcBef>
                <a:spcPts val="800"/>
              </a:spcBef>
            </a:pPr>
            <a:r>
              <a:rPr dirty="0" sz="1600" spc="160">
                <a:latin typeface="Calibri"/>
                <a:cs typeface="Calibri"/>
              </a:rPr>
              <a:t>78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-5">
                <a:latin typeface="Calibri"/>
                <a:cs typeface="Calibri"/>
              </a:rPr>
              <a:t>81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235">
                <a:latin typeface="Calibri"/>
                <a:cs typeface="Calibri"/>
              </a:rPr>
              <a:t>84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0"/>
              </a:spcBef>
            </a:pPr>
            <a:r>
              <a:rPr dirty="0" sz="1600" spc="180">
                <a:latin typeface="Calibri"/>
                <a:cs typeface="Calibri"/>
              </a:rPr>
              <a:t>87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215">
                <a:latin typeface="Calibri"/>
                <a:cs typeface="Calibri"/>
              </a:rPr>
              <a:t>90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5"/>
              </a:spcBef>
            </a:pPr>
            <a:r>
              <a:rPr dirty="0" sz="1600" spc="130">
                <a:latin typeface="Calibri"/>
                <a:cs typeface="Calibri"/>
              </a:rPr>
              <a:t>93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800"/>
              </a:spcBef>
            </a:pPr>
            <a:r>
              <a:rPr dirty="0" sz="1600" spc="165">
                <a:latin typeface="Calibri"/>
                <a:cs typeface="Calibri"/>
              </a:rPr>
              <a:t>96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90"/>
              </a:spcBef>
            </a:pPr>
            <a:r>
              <a:rPr dirty="0" sz="1600" spc="165">
                <a:latin typeface="Calibri"/>
                <a:cs typeface="Calibri"/>
              </a:rPr>
              <a:t>99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831" y="5740704"/>
            <a:ext cx="113030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25" b="1">
                <a:latin typeface="Calibri"/>
                <a:cs typeface="Calibri"/>
              </a:rPr>
              <a:t>Gen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204" b="1">
                <a:latin typeface="Calibri"/>
                <a:cs typeface="Calibri"/>
              </a:rPr>
              <a:t>Alpha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70023" y="5740704"/>
            <a:ext cx="6470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25" b="1">
                <a:latin typeface="Calibri"/>
                <a:cs typeface="Calibri"/>
              </a:rPr>
              <a:t>Gen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310" b="1">
                <a:latin typeface="Calibri"/>
                <a:cs typeface="Calibri"/>
              </a:rPr>
              <a:t>Z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02869" y="5740704"/>
            <a:ext cx="116776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130" b="1">
                <a:latin typeface="Calibri"/>
                <a:cs typeface="Calibri"/>
              </a:rPr>
              <a:t>Mi</a:t>
            </a:r>
            <a:r>
              <a:rPr dirty="0" sz="1600" spc="45" b="1">
                <a:latin typeface="Calibri"/>
                <a:cs typeface="Calibri"/>
              </a:rPr>
              <a:t>l</a:t>
            </a:r>
            <a:r>
              <a:rPr dirty="0" sz="1600" spc="95" b="1">
                <a:latin typeface="Calibri"/>
                <a:cs typeface="Calibri"/>
              </a:rPr>
              <a:t>l</a:t>
            </a:r>
            <a:r>
              <a:rPr dirty="0" sz="1600" spc="185" b="1">
                <a:latin typeface="Calibri"/>
                <a:cs typeface="Calibri"/>
              </a:rPr>
              <a:t>e</a:t>
            </a:r>
            <a:r>
              <a:rPr dirty="0" sz="1600" spc="240" b="1">
                <a:latin typeface="Calibri"/>
                <a:cs typeface="Calibri"/>
              </a:rPr>
              <a:t>nn</a:t>
            </a:r>
            <a:r>
              <a:rPr dirty="0" sz="1600" spc="95" b="1">
                <a:latin typeface="Calibri"/>
                <a:cs typeface="Calibri"/>
              </a:rPr>
              <a:t>i</a:t>
            </a:r>
            <a:r>
              <a:rPr dirty="0" sz="1600" spc="180" b="1">
                <a:latin typeface="Calibri"/>
                <a:cs typeface="Calibri"/>
              </a:rPr>
              <a:t>a</a:t>
            </a:r>
            <a:r>
              <a:rPr dirty="0" sz="1600" spc="150" b="1">
                <a:latin typeface="Calibri"/>
                <a:cs typeface="Calibri"/>
              </a:rPr>
              <a:t>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48903" y="5740704"/>
            <a:ext cx="65341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25" b="1">
                <a:latin typeface="Calibri"/>
                <a:cs typeface="Calibri"/>
              </a:rPr>
              <a:t>Gen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spc="265" b="1">
                <a:latin typeface="Calibri"/>
                <a:cs typeface="Calibri"/>
              </a:rPr>
              <a:t>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88283" y="5740704"/>
            <a:ext cx="158750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240" b="1">
                <a:latin typeface="Calibri"/>
                <a:cs typeface="Calibri"/>
              </a:rPr>
              <a:t>Baby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229" b="1">
                <a:latin typeface="Calibri"/>
                <a:cs typeface="Calibri"/>
              </a:rPr>
              <a:t>Boomers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34046" y="5740704"/>
            <a:ext cx="188595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170" b="1">
                <a:latin typeface="Calibri"/>
                <a:cs typeface="Calibri"/>
              </a:rPr>
              <a:t>Silent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185" b="1">
                <a:latin typeface="Calibri"/>
                <a:cs typeface="Calibri"/>
              </a:rPr>
              <a:t>Generation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dirty="0" spc="350"/>
              <a:t>Median</a:t>
            </a:r>
            <a:r>
              <a:rPr dirty="0" spc="140"/>
              <a:t> </a:t>
            </a:r>
            <a:r>
              <a:rPr dirty="0" spc="520"/>
              <a:t>Age</a:t>
            </a:r>
            <a:r>
              <a:rPr dirty="0" spc="130"/>
              <a:t> </a:t>
            </a:r>
            <a:r>
              <a:rPr dirty="0" spc="280"/>
              <a:t>of</a:t>
            </a:r>
            <a:r>
              <a:rPr dirty="0" spc="170"/>
              <a:t> </a:t>
            </a:r>
            <a:r>
              <a:rPr dirty="0" spc="490"/>
              <a:t>Home</a:t>
            </a:r>
            <a:r>
              <a:rPr dirty="0" spc="160"/>
              <a:t> </a:t>
            </a:r>
            <a:r>
              <a:rPr dirty="0" spc="405"/>
              <a:t>Buyers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434" y="6446621"/>
            <a:ext cx="14414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45">
                <a:solidFill>
                  <a:srgbClr val="0D2137"/>
                </a:solidFill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338" y="6371640"/>
            <a:ext cx="267525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5" i="1">
                <a:latin typeface="Garamond"/>
                <a:cs typeface="Garamond"/>
              </a:rPr>
              <a:t>2021</a:t>
            </a:r>
            <a:r>
              <a:rPr dirty="0" sz="1500" spc="-85" i="1">
                <a:latin typeface="Garamond"/>
                <a:cs typeface="Garamond"/>
              </a:rPr>
              <a:t> </a:t>
            </a:r>
            <a:r>
              <a:rPr dirty="0" sz="1500" i="1">
                <a:latin typeface="Garamond"/>
                <a:cs typeface="Garamond"/>
              </a:rPr>
              <a:t>Profile</a:t>
            </a:r>
            <a:r>
              <a:rPr dirty="0" sz="1500" spc="-30" i="1">
                <a:latin typeface="Garamond"/>
                <a:cs typeface="Garamond"/>
              </a:rPr>
              <a:t> </a:t>
            </a:r>
            <a:r>
              <a:rPr dirty="0" sz="1500" spc="-5" i="1">
                <a:latin typeface="Garamond"/>
                <a:cs typeface="Garamond"/>
              </a:rPr>
              <a:t>of</a:t>
            </a:r>
            <a:r>
              <a:rPr dirty="0" sz="1500" spc="315" i="1">
                <a:latin typeface="Garamond"/>
                <a:cs typeface="Garamond"/>
              </a:rPr>
              <a:t> </a:t>
            </a:r>
            <a:r>
              <a:rPr dirty="0" sz="1500" i="1">
                <a:latin typeface="Garamond"/>
                <a:cs typeface="Garamond"/>
              </a:rPr>
              <a:t>Home</a:t>
            </a:r>
            <a:r>
              <a:rPr dirty="0" sz="1500" spc="-30" i="1">
                <a:latin typeface="Garamond"/>
                <a:cs typeface="Garamond"/>
              </a:rPr>
              <a:t> </a:t>
            </a:r>
            <a:r>
              <a:rPr dirty="0" sz="1500" spc="-5" i="1">
                <a:latin typeface="Garamond"/>
                <a:cs typeface="Garamond"/>
              </a:rPr>
              <a:t>Buyers</a:t>
            </a:r>
            <a:r>
              <a:rPr dirty="0" sz="1500" spc="-10" i="1">
                <a:latin typeface="Garamond"/>
                <a:cs typeface="Garamond"/>
              </a:rPr>
              <a:t> </a:t>
            </a:r>
            <a:r>
              <a:rPr dirty="0" sz="1500" spc="5" i="1">
                <a:latin typeface="Garamond"/>
                <a:cs typeface="Garamond"/>
              </a:rPr>
              <a:t>and</a:t>
            </a:r>
            <a:r>
              <a:rPr dirty="0" sz="1500" spc="-35" i="1">
                <a:latin typeface="Garamond"/>
                <a:cs typeface="Garamond"/>
              </a:rPr>
              <a:t> </a:t>
            </a:r>
            <a:r>
              <a:rPr dirty="0" sz="1500" i="1">
                <a:latin typeface="Garamond"/>
                <a:cs typeface="Garamond"/>
              </a:rPr>
              <a:t>Sellers</a:t>
            </a:r>
            <a:endParaRPr sz="1500">
              <a:latin typeface="Garamond"/>
              <a:cs typeface="Garamon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9436" y="911161"/>
            <a:ext cx="10704195" cy="4481195"/>
            <a:chOff x="829436" y="911161"/>
            <a:chExt cx="10704195" cy="4481195"/>
          </a:xfrm>
        </p:grpSpPr>
        <p:sp>
          <p:nvSpPr>
            <p:cNvPr id="6" name="object 6"/>
            <p:cNvSpPr/>
            <p:nvPr/>
          </p:nvSpPr>
          <p:spPr>
            <a:xfrm>
              <a:off x="858011" y="915924"/>
              <a:ext cx="10647045" cy="4471670"/>
            </a:xfrm>
            <a:custGeom>
              <a:avLst/>
              <a:gdLst/>
              <a:ahLst/>
              <a:cxnLst/>
              <a:rect l="l" t="t" r="r" b="b"/>
              <a:pathLst>
                <a:path w="10647045" h="4471670">
                  <a:moveTo>
                    <a:pt x="0" y="0"/>
                  </a:moveTo>
                  <a:lnTo>
                    <a:pt x="10646664" y="0"/>
                  </a:lnTo>
                </a:path>
                <a:path w="10647045" h="4471670">
                  <a:moveTo>
                    <a:pt x="0" y="4471416"/>
                  </a:moveTo>
                  <a:lnTo>
                    <a:pt x="10646664" y="447141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58011" y="3933444"/>
              <a:ext cx="10647045" cy="561340"/>
            </a:xfrm>
            <a:custGeom>
              <a:avLst/>
              <a:gdLst/>
              <a:ahLst/>
              <a:cxnLst/>
              <a:rect l="l" t="t" r="r" b="b"/>
              <a:pathLst>
                <a:path w="10647045" h="561339">
                  <a:moveTo>
                    <a:pt x="0" y="448055"/>
                  </a:moveTo>
                  <a:lnTo>
                    <a:pt x="1063752" y="448055"/>
                  </a:lnTo>
                  <a:lnTo>
                    <a:pt x="1597152" y="448055"/>
                  </a:lnTo>
                  <a:lnTo>
                    <a:pt x="2127504" y="335279"/>
                  </a:lnTo>
                  <a:lnTo>
                    <a:pt x="2660904" y="560831"/>
                  </a:lnTo>
                  <a:lnTo>
                    <a:pt x="3194304" y="112775"/>
                  </a:lnTo>
                  <a:lnTo>
                    <a:pt x="3724655" y="225551"/>
                  </a:lnTo>
                  <a:lnTo>
                    <a:pt x="4258056" y="112775"/>
                  </a:lnTo>
                  <a:lnTo>
                    <a:pt x="5056632" y="112775"/>
                  </a:lnTo>
                  <a:lnTo>
                    <a:pt x="5590032" y="225551"/>
                  </a:lnTo>
                  <a:lnTo>
                    <a:pt x="5855208" y="112775"/>
                  </a:lnTo>
                  <a:lnTo>
                    <a:pt x="6123432" y="112775"/>
                  </a:lnTo>
                  <a:lnTo>
                    <a:pt x="6388608" y="112775"/>
                  </a:lnTo>
                  <a:lnTo>
                    <a:pt x="6653784" y="112775"/>
                  </a:lnTo>
                  <a:lnTo>
                    <a:pt x="6922008" y="225551"/>
                  </a:lnTo>
                  <a:lnTo>
                    <a:pt x="7187184" y="335279"/>
                  </a:lnTo>
                  <a:lnTo>
                    <a:pt x="7452359" y="335279"/>
                  </a:lnTo>
                  <a:lnTo>
                    <a:pt x="7720584" y="335279"/>
                  </a:lnTo>
                  <a:lnTo>
                    <a:pt x="7985759" y="225551"/>
                  </a:lnTo>
                  <a:lnTo>
                    <a:pt x="8250936" y="225551"/>
                  </a:lnTo>
                  <a:lnTo>
                    <a:pt x="8519160" y="225551"/>
                  </a:lnTo>
                  <a:lnTo>
                    <a:pt x="8784336" y="225551"/>
                  </a:lnTo>
                  <a:lnTo>
                    <a:pt x="9049512" y="225551"/>
                  </a:lnTo>
                  <a:lnTo>
                    <a:pt x="9317736" y="112775"/>
                  </a:lnTo>
                  <a:lnTo>
                    <a:pt x="9582912" y="112775"/>
                  </a:lnTo>
                  <a:lnTo>
                    <a:pt x="9848088" y="112775"/>
                  </a:lnTo>
                  <a:lnTo>
                    <a:pt x="10116312" y="0"/>
                  </a:lnTo>
                  <a:lnTo>
                    <a:pt x="10381488" y="0"/>
                  </a:lnTo>
                  <a:lnTo>
                    <a:pt x="10646664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58011" y="1363980"/>
              <a:ext cx="10647045" cy="2234565"/>
            </a:xfrm>
            <a:custGeom>
              <a:avLst/>
              <a:gdLst/>
              <a:ahLst/>
              <a:cxnLst/>
              <a:rect l="l" t="t" r="r" b="b"/>
              <a:pathLst>
                <a:path w="10647045" h="2234565">
                  <a:moveTo>
                    <a:pt x="0" y="2234184"/>
                  </a:moveTo>
                  <a:lnTo>
                    <a:pt x="1063752" y="2124456"/>
                  </a:lnTo>
                  <a:lnTo>
                    <a:pt x="1597152" y="1898904"/>
                  </a:lnTo>
                  <a:lnTo>
                    <a:pt x="2127504" y="1789176"/>
                  </a:lnTo>
                  <a:lnTo>
                    <a:pt x="2660904" y="1563624"/>
                  </a:lnTo>
                  <a:lnTo>
                    <a:pt x="3194304" y="1341120"/>
                  </a:lnTo>
                  <a:lnTo>
                    <a:pt x="3724655" y="1676400"/>
                  </a:lnTo>
                  <a:lnTo>
                    <a:pt x="4258056" y="1898904"/>
                  </a:lnTo>
                  <a:lnTo>
                    <a:pt x="5056632" y="1228344"/>
                  </a:lnTo>
                  <a:lnTo>
                    <a:pt x="5590032" y="1676400"/>
                  </a:lnTo>
                  <a:lnTo>
                    <a:pt x="5855208" y="1118616"/>
                  </a:lnTo>
                  <a:lnTo>
                    <a:pt x="6123432" y="1228344"/>
                  </a:lnTo>
                  <a:lnTo>
                    <a:pt x="6388608" y="1118616"/>
                  </a:lnTo>
                  <a:lnTo>
                    <a:pt x="6653784" y="1005840"/>
                  </a:lnTo>
                  <a:lnTo>
                    <a:pt x="6922008" y="1118616"/>
                  </a:lnTo>
                  <a:lnTo>
                    <a:pt x="7187184" y="1005840"/>
                  </a:lnTo>
                  <a:lnTo>
                    <a:pt x="7452359" y="893064"/>
                  </a:lnTo>
                  <a:lnTo>
                    <a:pt x="7720584" y="783336"/>
                  </a:lnTo>
                  <a:lnTo>
                    <a:pt x="7985759" y="335280"/>
                  </a:lnTo>
                  <a:lnTo>
                    <a:pt x="8250936" y="557784"/>
                  </a:lnTo>
                  <a:lnTo>
                    <a:pt x="8519160" y="448056"/>
                  </a:lnTo>
                  <a:lnTo>
                    <a:pt x="8784336" y="335280"/>
                  </a:lnTo>
                  <a:lnTo>
                    <a:pt x="9049512" y="335280"/>
                  </a:lnTo>
                  <a:lnTo>
                    <a:pt x="9317736" y="448056"/>
                  </a:lnTo>
                  <a:lnTo>
                    <a:pt x="9582912" y="222504"/>
                  </a:lnTo>
                  <a:lnTo>
                    <a:pt x="9848088" y="112775"/>
                  </a:lnTo>
                  <a:lnTo>
                    <a:pt x="10116312" y="112775"/>
                  </a:lnTo>
                  <a:lnTo>
                    <a:pt x="10381488" y="112775"/>
                  </a:lnTo>
                  <a:lnTo>
                    <a:pt x="10646664" y="0"/>
                  </a:lnTo>
                </a:path>
              </a:pathLst>
            </a:custGeom>
            <a:ln w="57149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1521185" y="3778122"/>
            <a:ext cx="2940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40" b="1">
                <a:latin typeface="Calibri"/>
                <a:cs typeface="Calibri"/>
              </a:rPr>
              <a:t>33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958" y="3335477"/>
            <a:ext cx="3041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80" b="1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09629" y="1206753"/>
            <a:ext cx="309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0" b="1">
                <a:latin typeface="Calibri"/>
                <a:cs typeface="Calibri"/>
              </a:rPr>
              <a:t>56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1172" y="4331970"/>
            <a:ext cx="564515" cy="1186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2415">
              <a:lnSpc>
                <a:spcPct val="100000"/>
              </a:lnSpc>
              <a:spcBef>
                <a:spcPts val="100"/>
              </a:spcBef>
            </a:pPr>
            <a:r>
              <a:rPr dirty="0" sz="1800" spc="180" b="1">
                <a:latin typeface="Calibri"/>
                <a:cs typeface="Calibri"/>
              </a:rPr>
              <a:t>29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215" b="1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200" y="747140"/>
            <a:ext cx="327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75" b="1">
                <a:latin typeface="Calibri"/>
                <a:cs typeface="Calibri"/>
              </a:rPr>
              <a:t>60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348" y="5518505"/>
            <a:ext cx="5022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20" b="1">
                <a:latin typeface="Calibri"/>
                <a:cs typeface="Calibri"/>
              </a:rPr>
              <a:t>1</a:t>
            </a:r>
            <a:r>
              <a:rPr dirty="0" sz="1800" spc="254" b="1">
                <a:latin typeface="Calibri"/>
                <a:cs typeface="Calibri"/>
              </a:rPr>
              <a:t>9</a:t>
            </a:r>
            <a:r>
              <a:rPr dirty="0" sz="1800" spc="270" b="1">
                <a:latin typeface="Calibri"/>
                <a:cs typeface="Calibri"/>
              </a:rPr>
              <a:t>8</a:t>
            </a:r>
            <a:r>
              <a:rPr dirty="0" sz="1800" spc="-210" b="1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38738" y="5518505"/>
            <a:ext cx="539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5" b="1">
                <a:latin typeface="Calibri"/>
                <a:cs typeface="Calibri"/>
              </a:rPr>
              <a:t>2</a:t>
            </a:r>
            <a:r>
              <a:rPr dirty="0" sz="1800" spc="80" b="1">
                <a:latin typeface="Calibri"/>
                <a:cs typeface="Calibri"/>
              </a:rPr>
              <a:t>021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64052" y="56220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22370" y="5452364"/>
            <a:ext cx="20986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0" b="1">
                <a:latin typeface="Calibri"/>
                <a:cs typeface="Calibri"/>
              </a:rPr>
              <a:t>First-time</a:t>
            </a:r>
            <a:r>
              <a:rPr dirty="0" sz="1800" spc="40" b="1">
                <a:latin typeface="Calibri"/>
                <a:cs typeface="Calibri"/>
              </a:rPr>
              <a:t> </a:t>
            </a:r>
            <a:r>
              <a:rPr dirty="0" sz="1800" spc="240" b="1">
                <a:latin typeface="Calibri"/>
                <a:cs typeface="Calibri"/>
              </a:rPr>
              <a:t>Buyers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00571" y="562203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57150">
            <a:solidFill>
              <a:srgbClr val="53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359144" y="5452364"/>
            <a:ext cx="177736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35" b="1">
                <a:latin typeface="Calibri"/>
                <a:cs typeface="Calibri"/>
              </a:rPr>
              <a:t>Repeat</a:t>
            </a:r>
            <a:r>
              <a:rPr dirty="0" sz="1800" spc="55" b="1">
                <a:latin typeface="Calibri"/>
                <a:cs typeface="Calibri"/>
              </a:rPr>
              <a:t> </a:t>
            </a:r>
            <a:r>
              <a:rPr dirty="0" sz="1800" spc="235" b="1">
                <a:latin typeface="Calibri"/>
                <a:cs typeface="Calibri"/>
              </a:rPr>
              <a:t>Buyers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7682" y="133934"/>
            <a:ext cx="5727700" cy="5600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395"/>
              <a:t>First-time</a:t>
            </a:r>
            <a:r>
              <a:rPr dirty="0" sz="3500" spc="125"/>
              <a:t> </a:t>
            </a:r>
            <a:r>
              <a:rPr dirty="0" sz="3500" spc="475"/>
              <a:t>Buyers</a:t>
            </a:r>
            <a:r>
              <a:rPr dirty="0" sz="3500" spc="165"/>
              <a:t> </a:t>
            </a:r>
            <a:r>
              <a:rPr dirty="0" sz="3500" spc="459"/>
              <a:t>Uptick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24434" y="6446621"/>
            <a:ext cx="14351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0">
                <a:solidFill>
                  <a:srgbClr val="0D2137"/>
                </a:solidFill>
                <a:latin typeface="Calibri"/>
                <a:cs typeface="Calibri"/>
              </a:rPr>
              <a:t>13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5145" y="1142809"/>
            <a:ext cx="9859010" cy="4214495"/>
            <a:chOff x="1545145" y="1142809"/>
            <a:chExt cx="9859010" cy="4214495"/>
          </a:xfrm>
        </p:grpSpPr>
        <p:sp>
          <p:nvSpPr>
            <p:cNvPr id="5" name="object 5"/>
            <p:cNvSpPr/>
            <p:nvPr/>
          </p:nvSpPr>
          <p:spPr>
            <a:xfrm>
              <a:off x="1549908" y="1147572"/>
              <a:ext cx="9854565" cy="4209415"/>
            </a:xfrm>
            <a:custGeom>
              <a:avLst/>
              <a:gdLst/>
              <a:ahLst/>
              <a:cxnLst/>
              <a:rect l="l" t="t" r="r" b="b"/>
              <a:pathLst>
                <a:path w="9854565" h="4209415">
                  <a:moveTo>
                    <a:pt x="0" y="0"/>
                  </a:moveTo>
                  <a:lnTo>
                    <a:pt x="9854184" y="0"/>
                  </a:lnTo>
                </a:path>
                <a:path w="9854565" h="4209415">
                  <a:moveTo>
                    <a:pt x="0" y="4084320"/>
                  </a:moveTo>
                  <a:lnTo>
                    <a:pt x="9854184" y="4084320"/>
                  </a:lnTo>
                </a:path>
                <a:path w="9854565" h="4209415">
                  <a:moveTo>
                    <a:pt x="0" y="4084320"/>
                  </a:moveTo>
                  <a:lnTo>
                    <a:pt x="0" y="4209288"/>
                  </a:lnTo>
                </a:path>
                <a:path w="9854565" h="4209415">
                  <a:moveTo>
                    <a:pt x="9613392" y="4084320"/>
                  </a:moveTo>
                  <a:lnTo>
                    <a:pt x="9613392" y="420928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68780" y="1808988"/>
              <a:ext cx="9616440" cy="1381125"/>
            </a:xfrm>
            <a:custGeom>
              <a:avLst/>
              <a:gdLst/>
              <a:ahLst/>
              <a:cxnLst/>
              <a:rect l="l" t="t" r="r" b="b"/>
              <a:pathLst>
                <a:path w="9616440" h="1381125">
                  <a:moveTo>
                    <a:pt x="0" y="426720"/>
                  </a:moveTo>
                  <a:lnTo>
                    <a:pt x="963168" y="905256"/>
                  </a:lnTo>
                  <a:lnTo>
                    <a:pt x="1441703" y="1380744"/>
                  </a:lnTo>
                  <a:lnTo>
                    <a:pt x="1923287" y="835151"/>
                  </a:lnTo>
                  <a:lnTo>
                    <a:pt x="2404872" y="426720"/>
                  </a:lnTo>
                  <a:lnTo>
                    <a:pt x="2886456" y="630936"/>
                  </a:lnTo>
                  <a:lnTo>
                    <a:pt x="3364992" y="563879"/>
                  </a:lnTo>
                  <a:lnTo>
                    <a:pt x="3846576" y="563879"/>
                  </a:lnTo>
                  <a:lnTo>
                    <a:pt x="4328159" y="563879"/>
                  </a:lnTo>
                  <a:lnTo>
                    <a:pt x="4806696" y="563879"/>
                  </a:lnTo>
                  <a:lnTo>
                    <a:pt x="5288280" y="701039"/>
                  </a:lnTo>
                  <a:lnTo>
                    <a:pt x="5529072" y="701039"/>
                  </a:lnTo>
                  <a:lnTo>
                    <a:pt x="5769864" y="719327"/>
                  </a:lnTo>
                  <a:lnTo>
                    <a:pt x="6010656" y="963167"/>
                  </a:lnTo>
                  <a:lnTo>
                    <a:pt x="6251448" y="795527"/>
                  </a:lnTo>
                  <a:lnTo>
                    <a:pt x="6489192" y="649224"/>
                  </a:lnTo>
                  <a:lnTo>
                    <a:pt x="6729984" y="198120"/>
                  </a:lnTo>
                  <a:lnTo>
                    <a:pt x="6970776" y="0"/>
                  </a:lnTo>
                  <a:lnTo>
                    <a:pt x="7211568" y="905256"/>
                  </a:lnTo>
                  <a:lnTo>
                    <a:pt x="7452360" y="768096"/>
                  </a:lnTo>
                  <a:lnTo>
                    <a:pt x="7693152" y="835151"/>
                  </a:lnTo>
                  <a:lnTo>
                    <a:pt x="7933944" y="1176527"/>
                  </a:lnTo>
                  <a:lnTo>
                    <a:pt x="8171688" y="1246632"/>
                  </a:lnTo>
                  <a:lnTo>
                    <a:pt x="8412480" y="1039367"/>
                  </a:lnTo>
                  <a:lnTo>
                    <a:pt x="8653272" y="1109472"/>
                  </a:lnTo>
                  <a:lnTo>
                    <a:pt x="8894064" y="1176527"/>
                  </a:lnTo>
                  <a:lnTo>
                    <a:pt x="9134856" y="1176527"/>
                  </a:lnTo>
                  <a:lnTo>
                    <a:pt x="9375648" y="1313688"/>
                  </a:lnTo>
                  <a:lnTo>
                    <a:pt x="9616440" y="1109472"/>
                  </a:lnTo>
                </a:path>
              </a:pathLst>
            </a:custGeom>
            <a:ln w="57150">
              <a:solidFill>
                <a:srgbClr val="006BB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40380" y="1708404"/>
              <a:ext cx="5836920" cy="1615440"/>
            </a:xfrm>
            <a:custGeom>
              <a:avLst/>
              <a:gdLst/>
              <a:ahLst/>
              <a:cxnLst/>
              <a:rect l="l" t="t" r="r" b="b"/>
              <a:pathLst>
                <a:path w="5836920" h="1615439">
                  <a:moveTo>
                    <a:pt x="70103" y="1481328"/>
                  </a:moveTo>
                  <a:lnTo>
                    <a:pt x="0" y="1615440"/>
                  </a:lnTo>
                </a:path>
                <a:path w="5836920" h="1615439">
                  <a:moveTo>
                    <a:pt x="5599176" y="100584"/>
                  </a:moveTo>
                  <a:lnTo>
                    <a:pt x="583692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617723" y="3320033"/>
            <a:ext cx="8439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05" b="1">
                <a:latin typeface="Calibri"/>
                <a:cs typeface="Calibri"/>
              </a:rPr>
              <a:t>30%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4643" y="1199210"/>
            <a:ext cx="3435985" cy="17932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09" b="1">
                <a:latin typeface="Calibri"/>
                <a:cs typeface="Calibri"/>
              </a:rPr>
              <a:t>50%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325"/>
              </a:spcBef>
            </a:pPr>
            <a:r>
              <a:rPr dirty="0" sz="3000" spc="415" b="1">
                <a:latin typeface="Calibri"/>
                <a:cs typeface="Calibri"/>
              </a:rPr>
              <a:t>34%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750" y="4957064"/>
            <a:ext cx="3600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40" b="1">
                <a:latin typeface="Calibri"/>
                <a:cs typeface="Calibri"/>
              </a:rPr>
              <a:t>%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049" y="870026"/>
            <a:ext cx="861694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450" b="1">
                <a:latin typeface="Calibri"/>
                <a:cs typeface="Calibri"/>
              </a:rPr>
              <a:t>60%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0728" y="5456326"/>
            <a:ext cx="8178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20" b="1">
                <a:latin typeface="Calibri"/>
                <a:cs typeface="Calibri"/>
              </a:rPr>
              <a:t>1</a:t>
            </a:r>
            <a:r>
              <a:rPr dirty="0" sz="3000" spc="25" b="1">
                <a:latin typeface="Calibri"/>
                <a:cs typeface="Calibri"/>
              </a:rPr>
              <a:t>9</a:t>
            </a:r>
            <a:r>
              <a:rPr dirty="0" sz="3000" spc="440" b="1">
                <a:latin typeface="Calibri"/>
                <a:cs typeface="Calibri"/>
              </a:rPr>
              <a:t>8</a:t>
            </a:r>
            <a:r>
              <a:rPr dirty="0" sz="3000" spc="-345" b="1">
                <a:latin typeface="Calibri"/>
                <a:cs typeface="Calibri"/>
              </a:rPr>
              <a:t>1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45165" y="5456326"/>
            <a:ext cx="8820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380" b="1">
                <a:latin typeface="Calibri"/>
                <a:cs typeface="Calibri"/>
              </a:rPr>
              <a:t>2</a:t>
            </a:r>
            <a:r>
              <a:rPr dirty="0" sz="3000" spc="385" b="1">
                <a:latin typeface="Calibri"/>
                <a:cs typeface="Calibri"/>
              </a:rPr>
              <a:t>0</a:t>
            </a:r>
            <a:r>
              <a:rPr dirty="0" sz="3000" spc="225" b="1">
                <a:latin typeface="Calibri"/>
                <a:cs typeface="Calibri"/>
              </a:rPr>
              <a:t>2</a:t>
            </a:r>
            <a:r>
              <a:rPr dirty="0" sz="3000" spc="-345" b="1">
                <a:latin typeface="Calibri"/>
                <a:cs typeface="Calibri"/>
              </a:rPr>
              <a:t>1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713" y="6360363"/>
            <a:ext cx="32683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i="1">
                <a:latin typeface="Calibri"/>
                <a:cs typeface="Calibri"/>
              </a:rPr>
              <a:t>Source:</a:t>
            </a:r>
            <a:r>
              <a:rPr dirty="0" sz="1200" spc="-5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NAR</a:t>
            </a:r>
            <a:r>
              <a:rPr dirty="0" sz="1200" spc="10" i="1">
                <a:latin typeface="Calibri"/>
                <a:cs typeface="Calibri"/>
              </a:rPr>
              <a:t> </a:t>
            </a:r>
            <a:r>
              <a:rPr dirty="0" sz="1200" spc="-10" i="1">
                <a:latin typeface="Calibri"/>
                <a:cs typeface="Calibri"/>
              </a:rPr>
              <a:t>2021</a:t>
            </a:r>
            <a:r>
              <a:rPr dirty="0" sz="1200" spc="5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Profile</a:t>
            </a:r>
            <a:r>
              <a:rPr dirty="0" sz="1200" spc="1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of</a:t>
            </a:r>
            <a:r>
              <a:rPr dirty="0" sz="1200" spc="-15" i="1">
                <a:latin typeface="Calibri"/>
                <a:cs typeface="Calibri"/>
              </a:rPr>
              <a:t> </a:t>
            </a:r>
            <a:r>
              <a:rPr dirty="0" sz="1200" i="1">
                <a:latin typeface="Calibri"/>
                <a:cs typeface="Calibri"/>
              </a:rPr>
              <a:t>Home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Buyers</a:t>
            </a:r>
            <a:r>
              <a:rPr dirty="0" sz="1200" i="1">
                <a:latin typeface="Calibri"/>
                <a:cs typeface="Calibri"/>
              </a:rPr>
              <a:t> and</a:t>
            </a:r>
            <a:r>
              <a:rPr dirty="0" sz="1200" spc="-3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Sellers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964" y="204343"/>
            <a:ext cx="10429240" cy="559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445"/>
              <a:t>Free</a:t>
            </a:r>
            <a:r>
              <a:rPr dirty="0" sz="3500" spc="190"/>
              <a:t> </a:t>
            </a:r>
            <a:r>
              <a:rPr dirty="0" sz="3500" spc="465"/>
              <a:t>Resources—Find</a:t>
            </a:r>
            <a:r>
              <a:rPr dirty="0" sz="3500" spc="135"/>
              <a:t> </a:t>
            </a:r>
            <a:r>
              <a:rPr dirty="0" sz="3500" spc="434"/>
              <a:t>Reports</a:t>
            </a:r>
            <a:r>
              <a:rPr dirty="0" sz="3500" spc="165"/>
              <a:t> </a:t>
            </a:r>
            <a:r>
              <a:rPr dirty="0" sz="3500" spc="505"/>
              <a:t>and</a:t>
            </a:r>
            <a:r>
              <a:rPr dirty="0" sz="3500" spc="195"/>
              <a:t> </a:t>
            </a:r>
            <a:r>
              <a:rPr dirty="0" sz="3500" spc="415"/>
              <a:t>Follow</a:t>
            </a:r>
            <a:r>
              <a:rPr dirty="0" sz="3500" spc="145"/>
              <a:t> </a:t>
            </a:r>
            <a:r>
              <a:rPr dirty="0" sz="3500" spc="470"/>
              <a:t>Us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224434" y="6446621"/>
            <a:ext cx="15621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solidFill>
                  <a:srgbClr val="0D2137"/>
                </a:solidFill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9979" y="1045540"/>
            <a:ext cx="6828155" cy="40659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0" spc="260">
                <a:latin typeface="Calibri"/>
                <a:cs typeface="Calibri"/>
              </a:rPr>
              <a:t>facebook.com/narresearchgroup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240099"/>
              </a:lnSpc>
              <a:spcBef>
                <a:spcPts val="5"/>
              </a:spcBef>
            </a:pPr>
            <a:r>
              <a:rPr dirty="0" sz="2500" spc="300">
                <a:latin typeface="Calibri"/>
                <a:cs typeface="Calibri"/>
              </a:rPr>
              <a:t>@NAR_Research </a:t>
            </a:r>
            <a:r>
              <a:rPr dirty="0" sz="2500" spc="335">
                <a:latin typeface="Calibri"/>
                <a:cs typeface="Calibri"/>
              </a:rPr>
              <a:t>and </a:t>
            </a:r>
            <a:r>
              <a:rPr dirty="0" sz="2500" spc="285">
                <a:latin typeface="Calibri"/>
                <a:cs typeface="Calibri"/>
              </a:rPr>
              <a:t>@JessicaLautz </a:t>
            </a:r>
            <a:r>
              <a:rPr dirty="0" sz="2500" spc="290">
                <a:latin typeface="Calibri"/>
                <a:cs typeface="Calibri"/>
              </a:rPr>
              <a:t> </a:t>
            </a:r>
            <a:r>
              <a:rPr dirty="0" u="sng" sz="2500" spc="22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www.nar.realtor/blogs/economists-outlook </a:t>
            </a:r>
            <a:r>
              <a:rPr dirty="0" sz="2500" spc="-555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dirty="0" sz="2500" spc="245">
                <a:latin typeface="Calibri"/>
                <a:cs typeface="Calibri"/>
              </a:rPr>
              <a:t>instagram.com/narresearch/ </a:t>
            </a:r>
            <a:r>
              <a:rPr dirty="0" sz="2500" spc="250">
                <a:latin typeface="Calibri"/>
                <a:cs typeface="Calibri"/>
              </a:rPr>
              <a:t> </a:t>
            </a:r>
            <a:r>
              <a:rPr dirty="0" sz="2500" spc="215">
                <a:latin typeface="Calibri"/>
                <a:cs typeface="Calibri"/>
                <a:hlinkClick r:id="rId3"/>
              </a:rPr>
              <a:t>www.nar.realtor/research-and-statistics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9979" y="5545632"/>
            <a:ext cx="7945755" cy="106235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340"/>
              </a:spcBef>
            </a:pPr>
            <a:r>
              <a:rPr dirty="0" sz="2000" spc="350" b="1">
                <a:latin typeface="Calibri"/>
                <a:cs typeface="Calibri"/>
              </a:rPr>
              <a:t>FREE</a:t>
            </a:r>
            <a:r>
              <a:rPr dirty="0" sz="2000" spc="105" b="1">
                <a:latin typeface="Calibri"/>
                <a:cs typeface="Calibri"/>
              </a:rPr>
              <a:t> </a:t>
            </a:r>
            <a:r>
              <a:rPr dirty="0" sz="2000" spc="195" b="1">
                <a:latin typeface="Calibri"/>
                <a:cs typeface="Calibri"/>
              </a:rPr>
              <a:t>Profile</a:t>
            </a:r>
            <a:r>
              <a:rPr dirty="0" sz="2000" spc="135" b="1">
                <a:latin typeface="Calibri"/>
                <a:cs typeface="Calibri"/>
              </a:rPr>
              <a:t> </a:t>
            </a:r>
            <a:r>
              <a:rPr dirty="0" sz="2000" spc="229" b="1">
                <a:latin typeface="Calibri"/>
                <a:cs typeface="Calibri"/>
              </a:rPr>
              <a:t>Of</a:t>
            </a:r>
            <a:r>
              <a:rPr dirty="0" sz="2000" spc="120" b="1">
                <a:latin typeface="Calibri"/>
                <a:cs typeface="Calibri"/>
              </a:rPr>
              <a:t> </a:t>
            </a:r>
            <a:r>
              <a:rPr dirty="0" sz="2000" spc="320" b="1">
                <a:latin typeface="Calibri"/>
                <a:cs typeface="Calibri"/>
              </a:rPr>
              <a:t>Home</a:t>
            </a:r>
            <a:r>
              <a:rPr dirty="0" sz="2000" spc="155" b="1">
                <a:latin typeface="Calibri"/>
                <a:cs typeface="Calibri"/>
              </a:rPr>
              <a:t> </a:t>
            </a:r>
            <a:r>
              <a:rPr dirty="0" sz="2000" spc="265" b="1">
                <a:latin typeface="Calibri"/>
                <a:cs typeface="Calibri"/>
              </a:rPr>
              <a:t>Buyers</a:t>
            </a:r>
            <a:r>
              <a:rPr dirty="0" sz="2000" spc="130" b="1">
                <a:latin typeface="Calibri"/>
                <a:cs typeface="Calibri"/>
              </a:rPr>
              <a:t> </a:t>
            </a:r>
            <a:r>
              <a:rPr dirty="0" sz="2000" spc="275" b="1">
                <a:latin typeface="Calibri"/>
                <a:cs typeface="Calibri"/>
              </a:rPr>
              <a:t>and</a:t>
            </a:r>
            <a:r>
              <a:rPr dirty="0" sz="2000" spc="160" b="1">
                <a:latin typeface="Calibri"/>
                <a:cs typeface="Calibri"/>
              </a:rPr>
              <a:t> </a:t>
            </a:r>
            <a:r>
              <a:rPr dirty="0" sz="2000" spc="200" b="1">
                <a:latin typeface="Calibri"/>
                <a:cs typeface="Calibri"/>
              </a:rPr>
              <a:t>Sellers</a:t>
            </a:r>
            <a:r>
              <a:rPr dirty="0" sz="2000" spc="145" b="1">
                <a:latin typeface="Calibri"/>
                <a:cs typeface="Calibri"/>
              </a:rPr>
              <a:t> </a:t>
            </a:r>
            <a:r>
              <a:rPr dirty="0" sz="2000" spc="165" b="1">
                <a:latin typeface="Calibri"/>
                <a:cs typeface="Calibri"/>
              </a:rPr>
              <a:t>for</a:t>
            </a:r>
            <a:r>
              <a:rPr dirty="0" sz="2000" spc="130" b="1">
                <a:latin typeface="Calibri"/>
                <a:cs typeface="Calibri"/>
              </a:rPr>
              <a:t> </a:t>
            </a:r>
            <a:r>
              <a:rPr dirty="0" sz="2000" spc="315" b="1">
                <a:latin typeface="Calibri"/>
                <a:cs typeface="Calibri"/>
              </a:rPr>
              <a:t>NAR</a:t>
            </a:r>
            <a:r>
              <a:rPr dirty="0" sz="2000" spc="125" b="1">
                <a:latin typeface="Calibri"/>
                <a:cs typeface="Calibri"/>
              </a:rPr>
              <a:t> </a:t>
            </a:r>
            <a:r>
              <a:rPr dirty="0" sz="2000" spc="254" b="1">
                <a:latin typeface="Calibri"/>
                <a:cs typeface="Calibri"/>
              </a:rPr>
              <a:t>members: </a:t>
            </a:r>
            <a:r>
              <a:rPr dirty="0" sz="2000" spc="-440" b="1">
                <a:latin typeface="Calibri"/>
                <a:cs typeface="Calibri"/>
              </a:rPr>
              <a:t> </a:t>
            </a:r>
            <a:r>
              <a:rPr dirty="0" u="sng" sz="2000" spc="18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https://store.realtor.org/product/guide/2020-nar-profile- </a:t>
            </a:r>
            <a:r>
              <a:rPr dirty="0" sz="2000" spc="190" b="1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u="sng" sz="2000" spc="240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home-buyers-and-sellers-download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767" y="1124711"/>
            <a:ext cx="2179320" cy="3103245"/>
            <a:chOff x="48767" y="1124711"/>
            <a:chExt cx="2179320" cy="31032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9175" y="1124711"/>
              <a:ext cx="396239" cy="3078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1847" y="2066544"/>
              <a:ext cx="396239" cy="2804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67" y="3044951"/>
              <a:ext cx="2179320" cy="2103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6023" y="3828288"/>
              <a:ext cx="469392" cy="3992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2583" y="1419413"/>
            <a:ext cx="1940560" cy="692785"/>
          </a:xfrm>
          <a:prstGeom prst="rect"/>
          <a:solidFill>
            <a:srgbClr val="112336"/>
          </a:solidFill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3800" spc="370">
                <a:solidFill>
                  <a:srgbClr val="F4F9F9"/>
                </a:solidFill>
                <a:latin typeface="Arial"/>
                <a:cs typeface="Arial"/>
              </a:rPr>
              <a:t>THANK</a:t>
            </a:r>
            <a:endParaRPr sz="3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78649" y="1419413"/>
            <a:ext cx="1337945" cy="692785"/>
          </a:xfrm>
          <a:prstGeom prst="rect">
            <a:avLst/>
          </a:prstGeom>
          <a:solidFill>
            <a:srgbClr val="112336"/>
          </a:solidFill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dirty="0" sz="3800" spc="275" b="1">
                <a:solidFill>
                  <a:srgbClr val="F4F9F9"/>
                </a:solidFill>
                <a:latin typeface="Arial"/>
                <a:cs typeface="Arial"/>
              </a:rPr>
              <a:t>YOU.</a:t>
            </a:r>
            <a:endParaRPr sz="3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0751" y="3216351"/>
            <a:ext cx="1112520" cy="191135"/>
          </a:xfrm>
          <a:prstGeom prst="rect">
            <a:avLst/>
          </a:prstGeom>
          <a:solidFill>
            <a:srgbClr val="112336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00" spc="130">
                <a:solidFill>
                  <a:srgbClr val="F4F9F9"/>
                </a:solidFill>
                <a:latin typeface="Arial"/>
                <a:cs typeface="Arial"/>
              </a:rPr>
              <a:t>N</a:t>
            </a:r>
            <a:r>
              <a:rPr dirty="0" sz="1100" spc="130">
                <a:solidFill>
                  <a:srgbClr val="F4F9F9"/>
                </a:solidFill>
                <a:latin typeface="Arial"/>
                <a:cs typeface="Arial"/>
              </a:rPr>
              <a:t>A</a:t>
            </a:r>
            <a:r>
              <a:rPr dirty="0" sz="1100" spc="-25">
                <a:solidFill>
                  <a:srgbClr val="F4F9F9"/>
                </a:solidFill>
                <a:latin typeface="Arial"/>
                <a:cs typeface="Arial"/>
              </a:rPr>
              <a:t>R</a:t>
            </a:r>
            <a:r>
              <a:rPr dirty="0" sz="1100" spc="-15">
                <a:solidFill>
                  <a:srgbClr val="F4F9F9"/>
                </a:solidFill>
                <a:latin typeface="Arial"/>
                <a:cs typeface="Arial"/>
              </a:rPr>
              <a:t>d</a:t>
            </a:r>
            <a:r>
              <a:rPr dirty="0" sz="1100" spc="-75">
                <a:solidFill>
                  <a:srgbClr val="F4F9F9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4F9F9"/>
                </a:solidFill>
                <a:latin typeface="Arial"/>
                <a:cs typeface="Arial"/>
              </a:rPr>
              <a:t>o</a:t>
            </a:r>
            <a:r>
              <a:rPr dirty="0" sz="1100" spc="-10">
                <a:solidFill>
                  <a:srgbClr val="F4F9F9"/>
                </a:solidFill>
                <a:latin typeface="Arial"/>
                <a:cs typeface="Arial"/>
              </a:rPr>
              <a:t>t</a:t>
            </a:r>
            <a:r>
              <a:rPr dirty="0" sz="1100" spc="-35">
                <a:solidFill>
                  <a:srgbClr val="F4F9F9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F4F9F9"/>
                </a:solidFill>
                <a:latin typeface="Arial"/>
                <a:cs typeface="Arial"/>
              </a:rPr>
              <a:t>Re</a:t>
            </a:r>
            <a:r>
              <a:rPr dirty="0" sz="1100" spc="-15">
                <a:solidFill>
                  <a:srgbClr val="F4F9F9"/>
                </a:solidFill>
                <a:latin typeface="Arial"/>
                <a:cs typeface="Arial"/>
              </a:rPr>
              <a:t>a</a:t>
            </a:r>
            <a:r>
              <a:rPr dirty="0" sz="1100" spc="-85">
                <a:solidFill>
                  <a:srgbClr val="F4F9F9"/>
                </a:solidFill>
                <a:latin typeface="Arial"/>
                <a:cs typeface="Arial"/>
              </a:rPr>
              <a:t> </a:t>
            </a:r>
            <a:r>
              <a:rPr dirty="0" sz="1100" spc="70">
                <a:solidFill>
                  <a:srgbClr val="D8DFE4"/>
                </a:solidFill>
                <a:latin typeface="Arial"/>
                <a:cs typeface="Arial"/>
              </a:rPr>
              <a:t>l</a:t>
            </a:r>
            <a:r>
              <a:rPr dirty="0" sz="1100" spc="5">
                <a:solidFill>
                  <a:srgbClr val="F4F9F9"/>
                </a:solidFill>
                <a:latin typeface="Arial"/>
                <a:cs typeface="Arial"/>
              </a:rPr>
              <a:t>t</a:t>
            </a:r>
            <a:r>
              <a:rPr dirty="0" sz="1100" spc="-135">
                <a:solidFill>
                  <a:srgbClr val="F4F9F9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F4F9F9"/>
                </a:solidFill>
                <a:latin typeface="Arial"/>
                <a:cs typeface="Arial"/>
              </a:rPr>
              <a:t>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08731" y="3216351"/>
            <a:ext cx="741680" cy="191135"/>
          </a:xfrm>
          <a:prstGeom prst="rect">
            <a:avLst/>
          </a:prstGeom>
          <a:solidFill>
            <a:srgbClr val="112336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dirty="0" sz="1100" spc="65">
                <a:solidFill>
                  <a:srgbClr val="F4F9F9"/>
                </a:solidFill>
                <a:latin typeface="Arial"/>
                <a:cs typeface="Arial"/>
              </a:rPr>
              <a:t>nar.realtor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6418" y="5656257"/>
            <a:ext cx="537210" cy="856615"/>
          </a:xfrm>
          <a:prstGeom prst="rect">
            <a:avLst/>
          </a:prstGeom>
          <a:solidFill>
            <a:srgbClr val="112336"/>
          </a:solidFill>
        </p:spPr>
        <p:txBody>
          <a:bodyPr wrap="square" lIns="0" tIns="2603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4"/>
              </a:spcBef>
            </a:pPr>
            <a:r>
              <a:rPr dirty="0" sz="5000" spc="265">
                <a:solidFill>
                  <a:srgbClr val="F4F9F9"/>
                </a:solidFill>
                <a:latin typeface="Times New Roman"/>
                <a:cs typeface="Times New Roman"/>
              </a:rPr>
              <a:t>I]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11181" y="5832643"/>
            <a:ext cx="1072515" cy="230504"/>
          </a:xfrm>
          <a:prstGeom prst="rect">
            <a:avLst/>
          </a:prstGeom>
          <a:solidFill>
            <a:srgbClr val="112336"/>
          </a:solidFill>
        </p:spPr>
        <p:txBody>
          <a:bodyPr wrap="square" lIns="0" tIns="7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dirty="0" sz="1450" spc="130">
                <a:solidFill>
                  <a:srgbClr val="F4F9F9"/>
                </a:solidFill>
                <a:latin typeface="Arial"/>
                <a:cs typeface="Arial"/>
              </a:rPr>
              <a:t>NATIONAL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11181" y="6062751"/>
            <a:ext cx="1391285" cy="200025"/>
          </a:xfrm>
          <a:prstGeom prst="rect">
            <a:avLst/>
          </a:prstGeom>
          <a:solidFill>
            <a:srgbClr val="11233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75"/>
              </a:lnSpc>
            </a:pPr>
            <a:r>
              <a:rPr dirty="0" sz="1450" spc="85">
                <a:solidFill>
                  <a:srgbClr val="F4F9F9"/>
                </a:solidFill>
                <a:latin typeface="Arial"/>
                <a:cs typeface="Arial"/>
              </a:rPr>
              <a:t>ASSOCIATION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2246" y="6037222"/>
            <a:ext cx="287655" cy="252095"/>
          </a:xfrm>
          <a:prstGeom prst="rect">
            <a:avLst/>
          </a:prstGeom>
          <a:solidFill>
            <a:srgbClr val="112336"/>
          </a:solidFill>
        </p:spPr>
        <p:txBody>
          <a:bodyPr wrap="square" lIns="0" tIns="7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0"/>
              </a:spcBef>
            </a:pPr>
            <a:r>
              <a:rPr dirty="0" sz="1450" spc="95">
                <a:solidFill>
                  <a:srgbClr val="F4F9F9"/>
                </a:solidFill>
                <a:latin typeface="Arial"/>
                <a:cs typeface="Arial"/>
              </a:rPr>
              <a:t>OF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11181" y="6262750"/>
            <a:ext cx="1177925" cy="221615"/>
          </a:xfrm>
          <a:prstGeom prst="rect">
            <a:avLst/>
          </a:prstGeom>
          <a:solidFill>
            <a:srgbClr val="112336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65"/>
              </a:lnSpc>
            </a:pPr>
            <a:r>
              <a:rPr dirty="0" sz="1450" spc="55">
                <a:solidFill>
                  <a:srgbClr val="F4F9F9"/>
                </a:solidFill>
                <a:latin typeface="Arial"/>
                <a:cs typeface="Arial"/>
              </a:rPr>
              <a:t>RE</a:t>
            </a:r>
            <a:r>
              <a:rPr dirty="0" sz="1450" spc="55">
                <a:solidFill>
                  <a:srgbClr val="F4F9F9"/>
                </a:solidFill>
                <a:latin typeface="Arial"/>
                <a:cs typeface="Arial"/>
              </a:rPr>
              <a:t>A</a:t>
            </a:r>
            <a:r>
              <a:rPr dirty="0" sz="1450" spc="-170">
                <a:solidFill>
                  <a:srgbClr val="F4F9F9"/>
                </a:solidFill>
                <a:latin typeface="Arial"/>
                <a:cs typeface="Arial"/>
              </a:rPr>
              <a:t> </a:t>
            </a:r>
            <a:r>
              <a:rPr dirty="0" sz="1450" spc="45">
                <a:solidFill>
                  <a:srgbClr val="F4F9F9"/>
                </a:solidFill>
                <a:latin typeface="Arial"/>
                <a:cs typeface="Arial"/>
              </a:rPr>
              <a:t>LT</a:t>
            </a:r>
            <a:r>
              <a:rPr dirty="0" sz="1450" spc="40">
                <a:solidFill>
                  <a:srgbClr val="F4F9F9"/>
                </a:solidFill>
                <a:latin typeface="Arial"/>
                <a:cs typeface="Arial"/>
              </a:rPr>
              <a:t>O</a:t>
            </a:r>
            <a:r>
              <a:rPr dirty="0" sz="1450" spc="25">
                <a:solidFill>
                  <a:srgbClr val="F4F9F9"/>
                </a:solidFill>
                <a:latin typeface="Arial"/>
                <a:cs typeface="Arial"/>
              </a:rPr>
              <a:t>R</a:t>
            </a:r>
            <a:r>
              <a:rPr dirty="0" sz="1450" spc="130">
                <a:solidFill>
                  <a:srgbClr val="F4F9F9"/>
                </a:solidFill>
                <a:latin typeface="Arial"/>
                <a:cs typeface="Arial"/>
              </a:rPr>
              <a:t>S</a:t>
            </a:r>
            <a:r>
              <a:rPr dirty="0" sz="1450" spc="-440">
                <a:solidFill>
                  <a:srgbClr val="D8DFE4"/>
                </a:solidFill>
                <a:latin typeface="Arial"/>
                <a:cs typeface="Arial"/>
              </a:rPr>
              <a:t>®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2470" y="5473395"/>
            <a:ext cx="3856354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245">
                <a:solidFill>
                  <a:srgbClr val="FFFFFF"/>
                </a:solidFill>
              </a:rPr>
              <a:t>1.</a:t>
            </a:r>
            <a:r>
              <a:rPr dirty="0" sz="4000" spc="190">
                <a:solidFill>
                  <a:srgbClr val="FFFFFF"/>
                </a:solidFill>
              </a:rPr>
              <a:t> </a:t>
            </a:r>
            <a:r>
              <a:rPr dirty="0" sz="4000" spc="535">
                <a:solidFill>
                  <a:srgbClr val="FFFFFF"/>
                </a:solidFill>
              </a:rPr>
              <a:t>Supply</a:t>
            </a:r>
            <a:r>
              <a:rPr dirty="0" sz="4000" spc="155">
                <a:solidFill>
                  <a:srgbClr val="FFFFFF"/>
                </a:solidFill>
              </a:rPr>
              <a:t> </a:t>
            </a:r>
            <a:r>
              <a:rPr dirty="0" sz="4000" spc="490">
                <a:solidFill>
                  <a:srgbClr val="FFFFFF"/>
                </a:solidFill>
              </a:rPr>
              <a:t>Issue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4434" y="6446621"/>
            <a:ext cx="9779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6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97732" y="214121"/>
            <a:ext cx="573024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pc="-4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pc="-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pc="-2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pc="-35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pc="-6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pc="-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pc="-5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9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pc="-55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dirty="0" spc="-4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pc="-3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pc="-4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pc="3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27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pc="-35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pc="-1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dirty="0" spc="-3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pc="-1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pc="1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pc="-9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pc="-6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pc="-25">
                <a:solidFill>
                  <a:srgbClr val="FFFFFF"/>
                </a:solidFill>
                <a:latin typeface="Verdana"/>
                <a:cs typeface="Verdana"/>
              </a:rPr>
              <a:t>y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14273" y="1100074"/>
            <a:ext cx="11574145" cy="4392930"/>
            <a:chOff x="414273" y="1100074"/>
            <a:chExt cx="11574145" cy="4392930"/>
          </a:xfrm>
        </p:grpSpPr>
        <p:sp>
          <p:nvSpPr>
            <p:cNvPr id="10" name="object 10"/>
            <p:cNvSpPr/>
            <p:nvPr/>
          </p:nvSpPr>
          <p:spPr>
            <a:xfrm>
              <a:off x="420623" y="1106424"/>
              <a:ext cx="9827260" cy="1313815"/>
            </a:xfrm>
            <a:custGeom>
              <a:avLst/>
              <a:gdLst/>
              <a:ahLst/>
              <a:cxnLst/>
              <a:rect l="l" t="t" r="r" b="b"/>
              <a:pathLst>
                <a:path w="9827260" h="1313814">
                  <a:moveTo>
                    <a:pt x="9695434" y="0"/>
                  </a:moveTo>
                  <a:lnTo>
                    <a:pt x="131368" y="0"/>
                  </a:lnTo>
                  <a:lnTo>
                    <a:pt x="80233" y="10320"/>
                  </a:lnTo>
                  <a:lnTo>
                    <a:pt x="38476" y="38465"/>
                  </a:lnTo>
                  <a:lnTo>
                    <a:pt x="10323" y="80206"/>
                  </a:lnTo>
                  <a:lnTo>
                    <a:pt x="0" y="131317"/>
                  </a:lnTo>
                  <a:lnTo>
                    <a:pt x="0" y="1182370"/>
                  </a:lnTo>
                  <a:lnTo>
                    <a:pt x="10323" y="1233481"/>
                  </a:lnTo>
                  <a:lnTo>
                    <a:pt x="38476" y="1275222"/>
                  </a:lnTo>
                  <a:lnTo>
                    <a:pt x="80233" y="1303367"/>
                  </a:lnTo>
                  <a:lnTo>
                    <a:pt x="131368" y="1313688"/>
                  </a:lnTo>
                  <a:lnTo>
                    <a:pt x="9695434" y="1313688"/>
                  </a:lnTo>
                  <a:lnTo>
                    <a:pt x="9746545" y="1303367"/>
                  </a:lnTo>
                  <a:lnTo>
                    <a:pt x="9788286" y="1275222"/>
                  </a:lnTo>
                  <a:lnTo>
                    <a:pt x="9816431" y="1233481"/>
                  </a:lnTo>
                  <a:lnTo>
                    <a:pt x="9826752" y="1182370"/>
                  </a:lnTo>
                  <a:lnTo>
                    <a:pt x="9826752" y="131317"/>
                  </a:lnTo>
                  <a:lnTo>
                    <a:pt x="9816431" y="80206"/>
                  </a:lnTo>
                  <a:lnTo>
                    <a:pt x="9788286" y="38465"/>
                  </a:lnTo>
                  <a:lnTo>
                    <a:pt x="9746545" y="10320"/>
                  </a:lnTo>
                  <a:lnTo>
                    <a:pt x="9695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0623" y="1106424"/>
              <a:ext cx="9827260" cy="1313815"/>
            </a:xfrm>
            <a:custGeom>
              <a:avLst/>
              <a:gdLst/>
              <a:ahLst/>
              <a:cxnLst/>
              <a:rect l="l" t="t" r="r" b="b"/>
              <a:pathLst>
                <a:path w="9827260" h="1313814">
                  <a:moveTo>
                    <a:pt x="0" y="131317"/>
                  </a:moveTo>
                  <a:lnTo>
                    <a:pt x="10323" y="80206"/>
                  </a:lnTo>
                  <a:lnTo>
                    <a:pt x="38476" y="38465"/>
                  </a:lnTo>
                  <a:lnTo>
                    <a:pt x="80233" y="10320"/>
                  </a:lnTo>
                  <a:lnTo>
                    <a:pt x="131368" y="0"/>
                  </a:lnTo>
                  <a:lnTo>
                    <a:pt x="9695434" y="0"/>
                  </a:lnTo>
                  <a:lnTo>
                    <a:pt x="9746545" y="10320"/>
                  </a:lnTo>
                  <a:lnTo>
                    <a:pt x="9788286" y="38465"/>
                  </a:lnTo>
                  <a:lnTo>
                    <a:pt x="9816431" y="80206"/>
                  </a:lnTo>
                  <a:lnTo>
                    <a:pt x="9826752" y="131317"/>
                  </a:lnTo>
                  <a:lnTo>
                    <a:pt x="9826752" y="1182370"/>
                  </a:lnTo>
                  <a:lnTo>
                    <a:pt x="9816431" y="1233481"/>
                  </a:lnTo>
                  <a:lnTo>
                    <a:pt x="9788286" y="1275222"/>
                  </a:lnTo>
                  <a:lnTo>
                    <a:pt x="9746545" y="1303367"/>
                  </a:lnTo>
                  <a:lnTo>
                    <a:pt x="9695434" y="1313688"/>
                  </a:lnTo>
                  <a:lnTo>
                    <a:pt x="131368" y="1313688"/>
                  </a:lnTo>
                  <a:lnTo>
                    <a:pt x="80233" y="1303367"/>
                  </a:lnTo>
                  <a:lnTo>
                    <a:pt x="38476" y="1275222"/>
                  </a:lnTo>
                  <a:lnTo>
                    <a:pt x="10323" y="1233481"/>
                  </a:lnTo>
                  <a:lnTo>
                    <a:pt x="0" y="1182370"/>
                  </a:lnTo>
                  <a:lnTo>
                    <a:pt x="0" y="131317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286256" y="2639568"/>
              <a:ext cx="9827260" cy="1313815"/>
            </a:xfrm>
            <a:custGeom>
              <a:avLst/>
              <a:gdLst/>
              <a:ahLst/>
              <a:cxnLst/>
              <a:rect l="l" t="t" r="r" b="b"/>
              <a:pathLst>
                <a:path w="9827260" h="1313814">
                  <a:moveTo>
                    <a:pt x="9695434" y="0"/>
                  </a:moveTo>
                  <a:lnTo>
                    <a:pt x="131318" y="0"/>
                  </a:lnTo>
                  <a:lnTo>
                    <a:pt x="80206" y="10320"/>
                  </a:lnTo>
                  <a:lnTo>
                    <a:pt x="38465" y="38465"/>
                  </a:lnTo>
                  <a:lnTo>
                    <a:pt x="10320" y="80206"/>
                  </a:lnTo>
                  <a:lnTo>
                    <a:pt x="0" y="131318"/>
                  </a:lnTo>
                  <a:lnTo>
                    <a:pt x="0" y="1182370"/>
                  </a:lnTo>
                  <a:lnTo>
                    <a:pt x="10320" y="1233481"/>
                  </a:lnTo>
                  <a:lnTo>
                    <a:pt x="38465" y="1275222"/>
                  </a:lnTo>
                  <a:lnTo>
                    <a:pt x="80206" y="1303367"/>
                  </a:lnTo>
                  <a:lnTo>
                    <a:pt x="131318" y="1313688"/>
                  </a:lnTo>
                  <a:lnTo>
                    <a:pt x="9695434" y="1313688"/>
                  </a:lnTo>
                  <a:lnTo>
                    <a:pt x="9746545" y="1303367"/>
                  </a:lnTo>
                  <a:lnTo>
                    <a:pt x="9788286" y="1275222"/>
                  </a:lnTo>
                  <a:lnTo>
                    <a:pt x="9816431" y="1233481"/>
                  </a:lnTo>
                  <a:lnTo>
                    <a:pt x="9826752" y="1182370"/>
                  </a:lnTo>
                  <a:lnTo>
                    <a:pt x="9826752" y="131318"/>
                  </a:lnTo>
                  <a:lnTo>
                    <a:pt x="9816431" y="80206"/>
                  </a:lnTo>
                  <a:lnTo>
                    <a:pt x="9788286" y="38465"/>
                  </a:lnTo>
                  <a:lnTo>
                    <a:pt x="9746545" y="10320"/>
                  </a:lnTo>
                  <a:lnTo>
                    <a:pt x="9695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286256" y="2639568"/>
              <a:ext cx="9827260" cy="1313815"/>
            </a:xfrm>
            <a:custGeom>
              <a:avLst/>
              <a:gdLst/>
              <a:ahLst/>
              <a:cxnLst/>
              <a:rect l="l" t="t" r="r" b="b"/>
              <a:pathLst>
                <a:path w="9827260" h="1313814">
                  <a:moveTo>
                    <a:pt x="0" y="131318"/>
                  </a:moveTo>
                  <a:lnTo>
                    <a:pt x="10320" y="80206"/>
                  </a:lnTo>
                  <a:lnTo>
                    <a:pt x="38465" y="38465"/>
                  </a:lnTo>
                  <a:lnTo>
                    <a:pt x="80206" y="10320"/>
                  </a:lnTo>
                  <a:lnTo>
                    <a:pt x="131318" y="0"/>
                  </a:lnTo>
                  <a:lnTo>
                    <a:pt x="9695434" y="0"/>
                  </a:lnTo>
                  <a:lnTo>
                    <a:pt x="9746545" y="10320"/>
                  </a:lnTo>
                  <a:lnTo>
                    <a:pt x="9788286" y="38465"/>
                  </a:lnTo>
                  <a:lnTo>
                    <a:pt x="9816431" y="80206"/>
                  </a:lnTo>
                  <a:lnTo>
                    <a:pt x="9826752" y="131318"/>
                  </a:lnTo>
                  <a:lnTo>
                    <a:pt x="9826752" y="1182370"/>
                  </a:lnTo>
                  <a:lnTo>
                    <a:pt x="9816431" y="1233481"/>
                  </a:lnTo>
                  <a:lnTo>
                    <a:pt x="9788286" y="1275222"/>
                  </a:lnTo>
                  <a:lnTo>
                    <a:pt x="9746545" y="1303367"/>
                  </a:lnTo>
                  <a:lnTo>
                    <a:pt x="9695434" y="1313688"/>
                  </a:lnTo>
                  <a:lnTo>
                    <a:pt x="131318" y="1313688"/>
                  </a:lnTo>
                  <a:lnTo>
                    <a:pt x="80206" y="1303367"/>
                  </a:lnTo>
                  <a:lnTo>
                    <a:pt x="38465" y="1275222"/>
                  </a:lnTo>
                  <a:lnTo>
                    <a:pt x="10320" y="1233481"/>
                  </a:lnTo>
                  <a:lnTo>
                    <a:pt x="0" y="1182370"/>
                  </a:lnTo>
                  <a:lnTo>
                    <a:pt x="0" y="131318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54935" y="4172712"/>
              <a:ext cx="9827260" cy="1313815"/>
            </a:xfrm>
            <a:custGeom>
              <a:avLst/>
              <a:gdLst/>
              <a:ahLst/>
              <a:cxnLst/>
              <a:rect l="l" t="t" r="r" b="b"/>
              <a:pathLst>
                <a:path w="9827260" h="1313814">
                  <a:moveTo>
                    <a:pt x="9695434" y="0"/>
                  </a:moveTo>
                  <a:lnTo>
                    <a:pt x="131318" y="0"/>
                  </a:lnTo>
                  <a:lnTo>
                    <a:pt x="80206" y="10320"/>
                  </a:lnTo>
                  <a:lnTo>
                    <a:pt x="38465" y="38465"/>
                  </a:lnTo>
                  <a:lnTo>
                    <a:pt x="10320" y="80206"/>
                  </a:lnTo>
                  <a:lnTo>
                    <a:pt x="0" y="131318"/>
                  </a:lnTo>
                  <a:lnTo>
                    <a:pt x="0" y="1182370"/>
                  </a:lnTo>
                  <a:lnTo>
                    <a:pt x="10320" y="1233481"/>
                  </a:lnTo>
                  <a:lnTo>
                    <a:pt x="38465" y="1275222"/>
                  </a:lnTo>
                  <a:lnTo>
                    <a:pt x="80206" y="1303367"/>
                  </a:lnTo>
                  <a:lnTo>
                    <a:pt x="131318" y="1313688"/>
                  </a:lnTo>
                  <a:lnTo>
                    <a:pt x="9695434" y="1313688"/>
                  </a:lnTo>
                  <a:lnTo>
                    <a:pt x="9746545" y="1303367"/>
                  </a:lnTo>
                  <a:lnTo>
                    <a:pt x="9788286" y="1275222"/>
                  </a:lnTo>
                  <a:lnTo>
                    <a:pt x="9816431" y="1233481"/>
                  </a:lnTo>
                  <a:lnTo>
                    <a:pt x="9826752" y="1182370"/>
                  </a:lnTo>
                  <a:lnTo>
                    <a:pt x="9826752" y="131318"/>
                  </a:lnTo>
                  <a:lnTo>
                    <a:pt x="9816431" y="80206"/>
                  </a:lnTo>
                  <a:lnTo>
                    <a:pt x="9788286" y="38465"/>
                  </a:lnTo>
                  <a:lnTo>
                    <a:pt x="9746545" y="10320"/>
                  </a:lnTo>
                  <a:lnTo>
                    <a:pt x="9695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54935" y="4172712"/>
              <a:ext cx="9827260" cy="1313815"/>
            </a:xfrm>
            <a:custGeom>
              <a:avLst/>
              <a:gdLst/>
              <a:ahLst/>
              <a:cxnLst/>
              <a:rect l="l" t="t" r="r" b="b"/>
              <a:pathLst>
                <a:path w="9827260" h="1313814">
                  <a:moveTo>
                    <a:pt x="0" y="131318"/>
                  </a:moveTo>
                  <a:lnTo>
                    <a:pt x="10320" y="80206"/>
                  </a:lnTo>
                  <a:lnTo>
                    <a:pt x="38465" y="38465"/>
                  </a:lnTo>
                  <a:lnTo>
                    <a:pt x="80206" y="10320"/>
                  </a:lnTo>
                  <a:lnTo>
                    <a:pt x="131318" y="0"/>
                  </a:lnTo>
                  <a:lnTo>
                    <a:pt x="9695434" y="0"/>
                  </a:lnTo>
                  <a:lnTo>
                    <a:pt x="9746545" y="10320"/>
                  </a:lnTo>
                  <a:lnTo>
                    <a:pt x="9788286" y="38465"/>
                  </a:lnTo>
                  <a:lnTo>
                    <a:pt x="9816431" y="80206"/>
                  </a:lnTo>
                  <a:lnTo>
                    <a:pt x="9826752" y="131318"/>
                  </a:lnTo>
                  <a:lnTo>
                    <a:pt x="9826752" y="1182370"/>
                  </a:lnTo>
                  <a:lnTo>
                    <a:pt x="9816431" y="1233481"/>
                  </a:lnTo>
                  <a:lnTo>
                    <a:pt x="9788286" y="1275222"/>
                  </a:lnTo>
                  <a:lnTo>
                    <a:pt x="9746545" y="1303367"/>
                  </a:lnTo>
                  <a:lnTo>
                    <a:pt x="9695434" y="1313688"/>
                  </a:lnTo>
                  <a:lnTo>
                    <a:pt x="131318" y="1313688"/>
                  </a:lnTo>
                  <a:lnTo>
                    <a:pt x="80206" y="1303367"/>
                  </a:lnTo>
                  <a:lnTo>
                    <a:pt x="38465" y="1275222"/>
                  </a:lnTo>
                  <a:lnTo>
                    <a:pt x="10320" y="1233481"/>
                  </a:lnTo>
                  <a:lnTo>
                    <a:pt x="0" y="1182370"/>
                  </a:lnTo>
                  <a:lnTo>
                    <a:pt x="0" y="131318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74954" y="1204417"/>
            <a:ext cx="8950960" cy="408432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1168400">
              <a:lnSpc>
                <a:spcPts val="3720"/>
              </a:lnSpc>
              <a:spcBef>
                <a:spcPts val="535"/>
              </a:spcBef>
            </a:pPr>
            <a:r>
              <a:rPr dirty="0" sz="3400" spc="-5">
                <a:latin typeface="Calibri"/>
                <a:cs typeface="Calibri"/>
              </a:rPr>
              <a:t>Strong</a:t>
            </a:r>
            <a:r>
              <a:rPr dirty="0" sz="3400" spc="-5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demand:</a:t>
            </a:r>
            <a:r>
              <a:rPr dirty="0" sz="3400" spc="-80">
                <a:latin typeface="Calibri"/>
                <a:cs typeface="Calibri"/>
              </a:rPr>
              <a:t> </a:t>
            </a:r>
            <a:r>
              <a:rPr dirty="0" sz="3400" spc="-5">
                <a:latin typeface="Calibri"/>
                <a:cs typeface="Calibri"/>
              </a:rPr>
              <a:t>30-year</a:t>
            </a:r>
            <a:r>
              <a:rPr dirty="0" sz="3400" spc="-15">
                <a:latin typeface="Calibri"/>
                <a:cs typeface="Calibri"/>
              </a:rPr>
              <a:t> </a:t>
            </a:r>
            <a:r>
              <a:rPr dirty="0" sz="3400" spc="-20">
                <a:latin typeface="Calibri"/>
                <a:cs typeface="Calibri"/>
              </a:rPr>
              <a:t>fixed </a:t>
            </a:r>
            <a:r>
              <a:rPr dirty="0" sz="3400" spc="-10">
                <a:latin typeface="Calibri"/>
                <a:cs typeface="Calibri"/>
              </a:rPr>
              <a:t>mortgage</a:t>
            </a:r>
            <a:r>
              <a:rPr dirty="0" sz="3400" spc="-65">
                <a:latin typeface="Calibri"/>
                <a:cs typeface="Calibri"/>
              </a:rPr>
              <a:t> </a:t>
            </a:r>
            <a:r>
              <a:rPr dirty="0" sz="3400" spc="-30">
                <a:latin typeface="Calibri"/>
                <a:cs typeface="Calibri"/>
              </a:rPr>
              <a:t>rate </a:t>
            </a:r>
            <a:r>
              <a:rPr dirty="0" sz="3400" spc="-755">
                <a:latin typeface="Calibri"/>
                <a:cs typeface="Calibri"/>
              </a:rPr>
              <a:t> </a:t>
            </a:r>
            <a:r>
              <a:rPr dirty="0" sz="3400" spc="5">
                <a:latin typeface="Calibri"/>
                <a:cs typeface="Calibri"/>
              </a:rPr>
              <a:t>3.2%-ish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950">
              <a:latin typeface="Calibri"/>
              <a:cs typeface="Calibri"/>
            </a:endParaRPr>
          </a:p>
          <a:p>
            <a:pPr marL="879475">
              <a:lnSpc>
                <a:spcPct val="100000"/>
              </a:lnSpc>
            </a:pPr>
            <a:r>
              <a:rPr dirty="0" sz="3400">
                <a:latin typeface="Calibri"/>
                <a:cs typeface="Calibri"/>
              </a:rPr>
              <a:t>1.1</a:t>
            </a:r>
            <a:r>
              <a:rPr dirty="0" sz="3400" spc="-2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million</a:t>
            </a:r>
            <a:r>
              <a:rPr dirty="0" sz="3400" spc="-45">
                <a:latin typeface="Calibri"/>
                <a:cs typeface="Calibri"/>
              </a:rPr>
              <a:t> </a:t>
            </a:r>
            <a:r>
              <a:rPr dirty="0" sz="3400" spc="5">
                <a:latin typeface="Calibri"/>
                <a:cs typeface="Calibri"/>
              </a:rPr>
              <a:t>units</a:t>
            </a:r>
            <a:r>
              <a:rPr dirty="0" sz="3400" spc="-70">
                <a:latin typeface="Calibri"/>
                <a:cs typeface="Calibri"/>
              </a:rPr>
              <a:t> </a:t>
            </a:r>
            <a:r>
              <a:rPr dirty="0" sz="3400" spc="-30">
                <a:latin typeface="Calibri"/>
                <a:cs typeface="Calibri"/>
              </a:rPr>
              <a:t>for</a:t>
            </a:r>
            <a:r>
              <a:rPr dirty="0" sz="3400" spc="-25">
                <a:latin typeface="Calibri"/>
                <a:cs typeface="Calibri"/>
              </a:rPr>
              <a:t> </a:t>
            </a:r>
            <a:r>
              <a:rPr dirty="0" sz="3400" spc="5">
                <a:latin typeface="Calibri"/>
                <a:cs typeface="Calibri"/>
              </a:rPr>
              <a:t>sale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>
              <a:latin typeface="Calibri"/>
              <a:cs typeface="Calibri"/>
            </a:endParaRPr>
          </a:p>
          <a:p>
            <a:pPr marL="1746885" marR="5080">
              <a:lnSpc>
                <a:spcPts val="3720"/>
              </a:lnSpc>
              <a:spcBef>
                <a:spcPts val="2400"/>
              </a:spcBef>
            </a:pPr>
            <a:r>
              <a:rPr dirty="0" sz="3400" spc="5">
                <a:latin typeface="Calibri"/>
                <a:cs typeface="Calibri"/>
              </a:rPr>
              <a:t>About</a:t>
            </a:r>
            <a:r>
              <a:rPr dirty="0" sz="3400" spc="-4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2.1</a:t>
            </a:r>
            <a:r>
              <a:rPr dirty="0" sz="3400" spc="-2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months</a:t>
            </a:r>
            <a:r>
              <a:rPr dirty="0" sz="3400" spc="-40">
                <a:latin typeface="Calibri"/>
                <a:cs typeface="Calibri"/>
              </a:rPr>
              <a:t> </a:t>
            </a:r>
            <a:r>
              <a:rPr dirty="0" sz="3400" spc="-5">
                <a:latin typeface="Calibri"/>
                <a:cs typeface="Calibri"/>
              </a:rPr>
              <a:t>supply—(real</a:t>
            </a:r>
            <a:r>
              <a:rPr dirty="0" sz="3400" spc="-70">
                <a:latin typeface="Calibri"/>
                <a:cs typeface="Calibri"/>
              </a:rPr>
              <a:t> </a:t>
            </a:r>
            <a:r>
              <a:rPr dirty="0" sz="3400" spc="5">
                <a:latin typeface="Calibri"/>
                <a:cs typeface="Calibri"/>
              </a:rPr>
              <a:t>supply</a:t>
            </a:r>
            <a:r>
              <a:rPr dirty="0" sz="3400" spc="-80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is </a:t>
            </a:r>
            <a:r>
              <a:rPr dirty="0" sz="3400" spc="-75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lower)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387585" y="2096770"/>
            <a:ext cx="1732280" cy="2390140"/>
            <a:chOff x="9387585" y="2096770"/>
            <a:chExt cx="1732280" cy="2390140"/>
          </a:xfrm>
        </p:grpSpPr>
        <p:sp>
          <p:nvSpPr>
            <p:cNvPr id="18" name="object 18"/>
            <p:cNvSpPr/>
            <p:nvPr/>
          </p:nvSpPr>
          <p:spPr>
            <a:xfrm>
              <a:off x="9393935" y="210312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661416" y="0"/>
                  </a:moveTo>
                  <a:lnTo>
                    <a:pt x="192024" y="0"/>
                  </a:lnTo>
                  <a:lnTo>
                    <a:pt x="192024" y="469391"/>
                  </a:lnTo>
                  <a:lnTo>
                    <a:pt x="0" y="469391"/>
                  </a:lnTo>
                  <a:lnTo>
                    <a:pt x="426720" y="853439"/>
                  </a:lnTo>
                  <a:lnTo>
                    <a:pt x="853440" y="469391"/>
                  </a:lnTo>
                  <a:lnTo>
                    <a:pt x="661416" y="469391"/>
                  </a:lnTo>
                  <a:lnTo>
                    <a:pt x="6614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393935" y="210312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0" y="469391"/>
                  </a:moveTo>
                  <a:lnTo>
                    <a:pt x="192024" y="469391"/>
                  </a:lnTo>
                  <a:lnTo>
                    <a:pt x="192024" y="0"/>
                  </a:lnTo>
                  <a:lnTo>
                    <a:pt x="661416" y="0"/>
                  </a:lnTo>
                  <a:lnTo>
                    <a:pt x="661416" y="469391"/>
                  </a:lnTo>
                  <a:lnTo>
                    <a:pt x="853440" y="469391"/>
                  </a:lnTo>
                  <a:lnTo>
                    <a:pt x="426720" y="853439"/>
                  </a:lnTo>
                  <a:lnTo>
                    <a:pt x="0" y="4693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259567" y="362712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661415" y="0"/>
                  </a:moveTo>
                  <a:lnTo>
                    <a:pt x="192024" y="0"/>
                  </a:lnTo>
                  <a:lnTo>
                    <a:pt x="192024" y="469391"/>
                  </a:lnTo>
                  <a:lnTo>
                    <a:pt x="0" y="469391"/>
                  </a:lnTo>
                  <a:lnTo>
                    <a:pt x="426720" y="853439"/>
                  </a:lnTo>
                  <a:lnTo>
                    <a:pt x="853439" y="469391"/>
                  </a:lnTo>
                  <a:lnTo>
                    <a:pt x="661415" y="469391"/>
                  </a:lnTo>
                  <a:lnTo>
                    <a:pt x="6614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259567" y="362712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0" y="469391"/>
                  </a:moveTo>
                  <a:lnTo>
                    <a:pt x="192024" y="469391"/>
                  </a:lnTo>
                  <a:lnTo>
                    <a:pt x="192024" y="0"/>
                  </a:lnTo>
                  <a:lnTo>
                    <a:pt x="661415" y="0"/>
                  </a:lnTo>
                  <a:lnTo>
                    <a:pt x="661415" y="469391"/>
                  </a:lnTo>
                  <a:lnTo>
                    <a:pt x="853439" y="469391"/>
                  </a:lnTo>
                  <a:lnTo>
                    <a:pt x="426720" y="853439"/>
                  </a:lnTo>
                  <a:lnTo>
                    <a:pt x="0" y="4693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4434" y="6446621"/>
            <a:ext cx="110489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155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9970" y="214121"/>
            <a:ext cx="498411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25" b="1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000" spc="-45" b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000" spc="-20" b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000" spc="-25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000" spc="-45" b="1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000" spc="-60" b="1">
                <a:solidFill>
                  <a:srgbClr val="FFFFFF"/>
                </a:solidFill>
                <a:latin typeface="Verdana"/>
                <a:cs typeface="Verdana"/>
              </a:rPr>
              <a:t>nal</a:t>
            </a:r>
            <a:r>
              <a:rPr dirty="0" sz="3000" spc="-2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100" b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000" spc="-60" b="1">
                <a:solidFill>
                  <a:srgbClr val="FFFFFF"/>
                </a:solidFill>
                <a:latin typeface="Verdana"/>
                <a:cs typeface="Verdana"/>
              </a:rPr>
              <a:t>ous</a:t>
            </a:r>
            <a:r>
              <a:rPr dirty="0" sz="3000" spc="-2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000" b="1">
                <a:solidFill>
                  <a:srgbClr val="FFFFFF"/>
                </a:solidFill>
                <a:latin typeface="Verdana"/>
                <a:cs typeface="Verdana"/>
              </a:rPr>
              <a:t>ng</a:t>
            </a:r>
            <a:r>
              <a:rPr dirty="0" sz="3000" spc="-1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20" b="1">
                <a:solidFill>
                  <a:srgbClr val="FFFFFF"/>
                </a:solidFill>
                <a:latin typeface="Verdana"/>
                <a:cs typeface="Verdana"/>
              </a:rPr>
              <a:t>Pric</a:t>
            </a:r>
            <a:r>
              <a:rPr dirty="0" sz="3000" spc="-10" b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000" spc="-85" b="1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4273" y="1100074"/>
            <a:ext cx="9495155" cy="1326515"/>
            <a:chOff x="414273" y="1100074"/>
            <a:chExt cx="9495155" cy="1326515"/>
          </a:xfrm>
        </p:grpSpPr>
        <p:sp>
          <p:nvSpPr>
            <p:cNvPr id="10" name="object 10"/>
            <p:cNvSpPr/>
            <p:nvPr/>
          </p:nvSpPr>
          <p:spPr>
            <a:xfrm>
              <a:off x="420623" y="1106424"/>
              <a:ext cx="9482455" cy="1313815"/>
            </a:xfrm>
            <a:custGeom>
              <a:avLst/>
              <a:gdLst/>
              <a:ahLst/>
              <a:cxnLst/>
              <a:rect l="l" t="t" r="r" b="b"/>
              <a:pathLst>
                <a:path w="9482455" h="1313814">
                  <a:moveTo>
                    <a:pt x="9351010" y="0"/>
                  </a:moveTo>
                  <a:lnTo>
                    <a:pt x="131368" y="0"/>
                  </a:lnTo>
                  <a:lnTo>
                    <a:pt x="80233" y="10320"/>
                  </a:lnTo>
                  <a:lnTo>
                    <a:pt x="38476" y="38465"/>
                  </a:lnTo>
                  <a:lnTo>
                    <a:pt x="10323" y="80206"/>
                  </a:lnTo>
                  <a:lnTo>
                    <a:pt x="0" y="131317"/>
                  </a:lnTo>
                  <a:lnTo>
                    <a:pt x="0" y="1182370"/>
                  </a:lnTo>
                  <a:lnTo>
                    <a:pt x="10323" y="1233481"/>
                  </a:lnTo>
                  <a:lnTo>
                    <a:pt x="38476" y="1275222"/>
                  </a:lnTo>
                  <a:lnTo>
                    <a:pt x="80233" y="1303367"/>
                  </a:lnTo>
                  <a:lnTo>
                    <a:pt x="131368" y="1313688"/>
                  </a:lnTo>
                  <a:lnTo>
                    <a:pt x="9351010" y="1313688"/>
                  </a:lnTo>
                  <a:lnTo>
                    <a:pt x="9402121" y="1303367"/>
                  </a:lnTo>
                  <a:lnTo>
                    <a:pt x="9443862" y="1275222"/>
                  </a:lnTo>
                  <a:lnTo>
                    <a:pt x="9472007" y="1233481"/>
                  </a:lnTo>
                  <a:lnTo>
                    <a:pt x="9482328" y="1182370"/>
                  </a:lnTo>
                  <a:lnTo>
                    <a:pt x="9482328" y="131317"/>
                  </a:lnTo>
                  <a:lnTo>
                    <a:pt x="9472007" y="80206"/>
                  </a:lnTo>
                  <a:lnTo>
                    <a:pt x="9443862" y="38465"/>
                  </a:lnTo>
                  <a:lnTo>
                    <a:pt x="9402121" y="10320"/>
                  </a:lnTo>
                  <a:lnTo>
                    <a:pt x="9351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0623" y="1106424"/>
              <a:ext cx="9482455" cy="1313815"/>
            </a:xfrm>
            <a:custGeom>
              <a:avLst/>
              <a:gdLst/>
              <a:ahLst/>
              <a:cxnLst/>
              <a:rect l="l" t="t" r="r" b="b"/>
              <a:pathLst>
                <a:path w="9482455" h="1313814">
                  <a:moveTo>
                    <a:pt x="0" y="131317"/>
                  </a:moveTo>
                  <a:lnTo>
                    <a:pt x="10323" y="80206"/>
                  </a:lnTo>
                  <a:lnTo>
                    <a:pt x="38476" y="38465"/>
                  </a:lnTo>
                  <a:lnTo>
                    <a:pt x="80233" y="10320"/>
                  </a:lnTo>
                  <a:lnTo>
                    <a:pt x="131368" y="0"/>
                  </a:lnTo>
                  <a:lnTo>
                    <a:pt x="9351010" y="0"/>
                  </a:lnTo>
                  <a:lnTo>
                    <a:pt x="9402121" y="10320"/>
                  </a:lnTo>
                  <a:lnTo>
                    <a:pt x="9443862" y="38465"/>
                  </a:lnTo>
                  <a:lnTo>
                    <a:pt x="9472007" y="80206"/>
                  </a:lnTo>
                  <a:lnTo>
                    <a:pt x="9482328" y="131317"/>
                  </a:lnTo>
                  <a:lnTo>
                    <a:pt x="9482328" y="1182370"/>
                  </a:lnTo>
                  <a:lnTo>
                    <a:pt x="9472007" y="1233481"/>
                  </a:lnTo>
                  <a:lnTo>
                    <a:pt x="9443862" y="1275222"/>
                  </a:lnTo>
                  <a:lnTo>
                    <a:pt x="9402121" y="1303367"/>
                  </a:lnTo>
                  <a:lnTo>
                    <a:pt x="9351010" y="1313688"/>
                  </a:lnTo>
                  <a:lnTo>
                    <a:pt x="131368" y="1313688"/>
                  </a:lnTo>
                  <a:lnTo>
                    <a:pt x="80233" y="1303367"/>
                  </a:lnTo>
                  <a:lnTo>
                    <a:pt x="38476" y="1275222"/>
                  </a:lnTo>
                  <a:lnTo>
                    <a:pt x="10323" y="1233481"/>
                  </a:lnTo>
                  <a:lnTo>
                    <a:pt x="0" y="1182370"/>
                  </a:lnTo>
                  <a:lnTo>
                    <a:pt x="0" y="131317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74954" y="1441526"/>
            <a:ext cx="5010785" cy="54546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400" spc="5" b="0">
                <a:latin typeface="Calibri"/>
                <a:cs typeface="Calibri"/>
              </a:rPr>
              <a:t>14%</a:t>
            </a:r>
            <a:r>
              <a:rPr dirty="0" sz="3400" spc="-35" b="0">
                <a:latin typeface="Calibri"/>
                <a:cs typeface="Calibri"/>
              </a:rPr>
              <a:t> </a:t>
            </a:r>
            <a:r>
              <a:rPr dirty="0" sz="3400" b="0">
                <a:latin typeface="Calibri"/>
                <a:cs typeface="Calibri"/>
              </a:rPr>
              <a:t>increase</a:t>
            </a:r>
            <a:r>
              <a:rPr dirty="0" sz="3400" spc="-30" b="0">
                <a:latin typeface="Calibri"/>
                <a:cs typeface="Calibri"/>
              </a:rPr>
              <a:t> </a:t>
            </a:r>
            <a:r>
              <a:rPr dirty="0" sz="3400" b="0">
                <a:latin typeface="Calibri"/>
                <a:cs typeface="Calibri"/>
              </a:rPr>
              <a:t>in</a:t>
            </a:r>
            <a:r>
              <a:rPr dirty="0" sz="3400" spc="-90" b="0">
                <a:latin typeface="Calibri"/>
                <a:cs typeface="Calibri"/>
              </a:rPr>
              <a:t> </a:t>
            </a:r>
            <a:r>
              <a:rPr dirty="0" sz="3400" b="0">
                <a:latin typeface="Calibri"/>
                <a:cs typeface="Calibri"/>
              </a:rPr>
              <a:t>home</a:t>
            </a:r>
            <a:r>
              <a:rPr dirty="0" sz="3400" spc="-35" b="0">
                <a:latin typeface="Calibri"/>
                <a:cs typeface="Calibri"/>
              </a:rPr>
              <a:t> </a:t>
            </a:r>
            <a:r>
              <a:rPr dirty="0" sz="3400" spc="5" b="0">
                <a:latin typeface="Calibri"/>
                <a:cs typeface="Calibri"/>
              </a:rPr>
              <a:t>prices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49425" y="2633217"/>
            <a:ext cx="10333355" cy="2860040"/>
            <a:chOff x="1249425" y="2633217"/>
            <a:chExt cx="10333355" cy="2860040"/>
          </a:xfrm>
        </p:grpSpPr>
        <p:sp>
          <p:nvSpPr>
            <p:cNvPr id="14" name="object 14"/>
            <p:cNvSpPr/>
            <p:nvPr/>
          </p:nvSpPr>
          <p:spPr>
            <a:xfrm>
              <a:off x="1255775" y="2639567"/>
              <a:ext cx="9485630" cy="1313815"/>
            </a:xfrm>
            <a:custGeom>
              <a:avLst/>
              <a:gdLst/>
              <a:ahLst/>
              <a:cxnLst/>
              <a:rect l="l" t="t" r="r" b="b"/>
              <a:pathLst>
                <a:path w="9485630" h="1313814">
                  <a:moveTo>
                    <a:pt x="9354058" y="0"/>
                  </a:moveTo>
                  <a:lnTo>
                    <a:pt x="131318" y="0"/>
                  </a:lnTo>
                  <a:lnTo>
                    <a:pt x="80206" y="10320"/>
                  </a:lnTo>
                  <a:lnTo>
                    <a:pt x="38465" y="38465"/>
                  </a:lnTo>
                  <a:lnTo>
                    <a:pt x="10320" y="80206"/>
                  </a:lnTo>
                  <a:lnTo>
                    <a:pt x="0" y="131318"/>
                  </a:lnTo>
                  <a:lnTo>
                    <a:pt x="0" y="1182370"/>
                  </a:lnTo>
                  <a:lnTo>
                    <a:pt x="10320" y="1233481"/>
                  </a:lnTo>
                  <a:lnTo>
                    <a:pt x="38465" y="1275222"/>
                  </a:lnTo>
                  <a:lnTo>
                    <a:pt x="80206" y="1303367"/>
                  </a:lnTo>
                  <a:lnTo>
                    <a:pt x="131318" y="1313688"/>
                  </a:lnTo>
                  <a:lnTo>
                    <a:pt x="9354058" y="1313688"/>
                  </a:lnTo>
                  <a:lnTo>
                    <a:pt x="9405169" y="1303367"/>
                  </a:lnTo>
                  <a:lnTo>
                    <a:pt x="9446910" y="1275222"/>
                  </a:lnTo>
                  <a:lnTo>
                    <a:pt x="9475055" y="1233481"/>
                  </a:lnTo>
                  <a:lnTo>
                    <a:pt x="9485376" y="1182370"/>
                  </a:lnTo>
                  <a:lnTo>
                    <a:pt x="9485376" y="131318"/>
                  </a:lnTo>
                  <a:lnTo>
                    <a:pt x="9475055" y="80206"/>
                  </a:lnTo>
                  <a:lnTo>
                    <a:pt x="9446910" y="38465"/>
                  </a:lnTo>
                  <a:lnTo>
                    <a:pt x="9405169" y="10320"/>
                  </a:lnTo>
                  <a:lnTo>
                    <a:pt x="9354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55775" y="2639567"/>
              <a:ext cx="9485630" cy="1313815"/>
            </a:xfrm>
            <a:custGeom>
              <a:avLst/>
              <a:gdLst/>
              <a:ahLst/>
              <a:cxnLst/>
              <a:rect l="l" t="t" r="r" b="b"/>
              <a:pathLst>
                <a:path w="9485630" h="1313814">
                  <a:moveTo>
                    <a:pt x="0" y="131318"/>
                  </a:moveTo>
                  <a:lnTo>
                    <a:pt x="10320" y="80206"/>
                  </a:lnTo>
                  <a:lnTo>
                    <a:pt x="38465" y="38465"/>
                  </a:lnTo>
                  <a:lnTo>
                    <a:pt x="80206" y="10320"/>
                  </a:lnTo>
                  <a:lnTo>
                    <a:pt x="131318" y="0"/>
                  </a:lnTo>
                  <a:lnTo>
                    <a:pt x="9354058" y="0"/>
                  </a:lnTo>
                  <a:lnTo>
                    <a:pt x="9405169" y="10320"/>
                  </a:lnTo>
                  <a:lnTo>
                    <a:pt x="9446910" y="38465"/>
                  </a:lnTo>
                  <a:lnTo>
                    <a:pt x="9475055" y="80206"/>
                  </a:lnTo>
                  <a:lnTo>
                    <a:pt x="9485376" y="131318"/>
                  </a:lnTo>
                  <a:lnTo>
                    <a:pt x="9485376" y="1182370"/>
                  </a:lnTo>
                  <a:lnTo>
                    <a:pt x="9475055" y="1233481"/>
                  </a:lnTo>
                  <a:lnTo>
                    <a:pt x="9446910" y="1275222"/>
                  </a:lnTo>
                  <a:lnTo>
                    <a:pt x="9405169" y="1303367"/>
                  </a:lnTo>
                  <a:lnTo>
                    <a:pt x="9354058" y="1313688"/>
                  </a:lnTo>
                  <a:lnTo>
                    <a:pt x="131318" y="1313688"/>
                  </a:lnTo>
                  <a:lnTo>
                    <a:pt x="80206" y="1303367"/>
                  </a:lnTo>
                  <a:lnTo>
                    <a:pt x="38465" y="1275222"/>
                  </a:lnTo>
                  <a:lnTo>
                    <a:pt x="10320" y="1233481"/>
                  </a:lnTo>
                  <a:lnTo>
                    <a:pt x="0" y="1182370"/>
                  </a:lnTo>
                  <a:lnTo>
                    <a:pt x="0" y="131318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93975" y="4172711"/>
              <a:ext cx="9482455" cy="1313815"/>
            </a:xfrm>
            <a:custGeom>
              <a:avLst/>
              <a:gdLst/>
              <a:ahLst/>
              <a:cxnLst/>
              <a:rect l="l" t="t" r="r" b="b"/>
              <a:pathLst>
                <a:path w="9482455" h="1313814">
                  <a:moveTo>
                    <a:pt x="9351010" y="0"/>
                  </a:moveTo>
                  <a:lnTo>
                    <a:pt x="131318" y="0"/>
                  </a:lnTo>
                  <a:lnTo>
                    <a:pt x="80206" y="10320"/>
                  </a:lnTo>
                  <a:lnTo>
                    <a:pt x="38465" y="38465"/>
                  </a:lnTo>
                  <a:lnTo>
                    <a:pt x="10320" y="80206"/>
                  </a:lnTo>
                  <a:lnTo>
                    <a:pt x="0" y="131318"/>
                  </a:lnTo>
                  <a:lnTo>
                    <a:pt x="0" y="1182370"/>
                  </a:lnTo>
                  <a:lnTo>
                    <a:pt x="10320" y="1233481"/>
                  </a:lnTo>
                  <a:lnTo>
                    <a:pt x="38465" y="1275222"/>
                  </a:lnTo>
                  <a:lnTo>
                    <a:pt x="80206" y="1303367"/>
                  </a:lnTo>
                  <a:lnTo>
                    <a:pt x="131318" y="1313688"/>
                  </a:lnTo>
                  <a:lnTo>
                    <a:pt x="9351010" y="1313688"/>
                  </a:lnTo>
                  <a:lnTo>
                    <a:pt x="9402121" y="1303367"/>
                  </a:lnTo>
                  <a:lnTo>
                    <a:pt x="9443862" y="1275222"/>
                  </a:lnTo>
                  <a:lnTo>
                    <a:pt x="9472007" y="1233481"/>
                  </a:lnTo>
                  <a:lnTo>
                    <a:pt x="9482328" y="1182370"/>
                  </a:lnTo>
                  <a:lnTo>
                    <a:pt x="9482328" y="131318"/>
                  </a:lnTo>
                  <a:lnTo>
                    <a:pt x="9472007" y="80206"/>
                  </a:lnTo>
                  <a:lnTo>
                    <a:pt x="9443862" y="38465"/>
                  </a:lnTo>
                  <a:lnTo>
                    <a:pt x="9402121" y="10320"/>
                  </a:lnTo>
                  <a:lnTo>
                    <a:pt x="9351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93975" y="4172711"/>
              <a:ext cx="9482455" cy="1313815"/>
            </a:xfrm>
            <a:custGeom>
              <a:avLst/>
              <a:gdLst/>
              <a:ahLst/>
              <a:cxnLst/>
              <a:rect l="l" t="t" r="r" b="b"/>
              <a:pathLst>
                <a:path w="9482455" h="1313814">
                  <a:moveTo>
                    <a:pt x="0" y="131318"/>
                  </a:moveTo>
                  <a:lnTo>
                    <a:pt x="10320" y="80206"/>
                  </a:lnTo>
                  <a:lnTo>
                    <a:pt x="38465" y="38465"/>
                  </a:lnTo>
                  <a:lnTo>
                    <a:pt x="80206" y="10320"/>
                  </a:lnTo>
                  <a:lnTo>
                    <a:pt x="131318" y="0"/>
                  </a:lnTo>
                  <a:lnTo>
                    <a:pt x="9351010" y="0"/>
                  </a:lnTo>
                  <a:lnTo>
                    <a:pt x="9402121" y="10320"/>
                  </a:lnTo>
                  <a:lnTo>
                    <a:pt x="9443862" y="38465"/>
                  </a:lnTo>
                  <a:lnTo>
                    <a:pt x="9472007" y="80206"/>
                  </a:lnTo>
                  <a:lnTo>
                    <a:pt x="9482328" y="131318"/>
                  </a:lnTo>
                  <a:lnTo>
                    <a:pt x="9482328" y="1182370"/>
                  </a:lnTo>
                  <a:lnTo>
                    <a:pt x="9472007" y="1233481"/>
                  </a:lnTo>
                  <a:lnTo>
                    <a:pt x="9443862" y="1275222"/>
                  </a:lnTo>
                  <a:lnTo>
                    <a:pt x="9402121" y="1303367"/>
                  </a:lnTo>
                  <a:lnTo>
                    <a:pt x="9351010" y="1313688"/>
                  </a:lnTo>
                  <a:lnTo>
                    <a:pt x="131318" y="1313688"/>
                  </a:lnTo>
                  <a:lnTo>
                    <a:pt x="80206" y="1303367"/>
                  </a:lnTo>
                  <a:lnTo>
                    <a:pt x="38465" y="1275222"/>
                  </a:lnTo>
                  <a:lnTo>
                    <a:pt x="10320" y="1233481"/>
                  </a:lnTo>
                  <a:lnTo>
                    <a:pt x="0" y="1182370"/>
                  </a:lnTo>
                  <a:lnTo>
                    <a:pt x="0" y="131318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411986" y="2737561"/>
            <a:ext cx="7218045" cy="231648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26415">
              <a:lnSpc>
                <a:spcPts val="3720"/>
              </a:lnSpc>
              <a:spcBef>
                <a:spcPts val="535"/>
              </a:spcBef>
            </a:pPr>
            <a:r>
              <a:rPr dirty="0" sz="3400" spc="-25">
                <a:latin typeface="Calibri"/>
                <a:cs typeface="Calibri"/>
              </a:rPr>
              <a:t>Yr-over-yr </a:t>
            </a:r>
            <a:r>
              <a:rPr dirty="0" sz="3400" spc="5">
                <a:latin typeface="Calibri"/>
                <a:cs typeface="Calibri"/>
              </a:rPr>
              <a:t>price</a:t>
            </a:r>
            <a:r>
              <a:rPr dirty="0" sz="3400" spc="-4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increases</a:t>
            </a:r>
            <a:r>
              <a:rPr dirty="0" sz="3400" spc="-7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in</a:t>
            </a:r>
            <a:r>
              <a:rPr dirty="0" sz="3400" spc="-15">
                <a:latin typeface="Calibri"/>
                <a:cs typeface="Calibri"/>
              </a:rPr>
              <a:t> </a:t>
            </a:r>
            <a:r>
              <a:rPr dirty="0" sz="3400" spc="5">
                <a:latin typeface="Calibri"/>
                <a:cs typeface="Calibri"/>
              </a:rPr>
              <a:t>99%</a:t>
            </a:r>
            <a:r>
              <a:rPr dirty="0" sz="3400" spc="-45">
                <a:latin typeface="Calibri"/>
                <a:cs typeface="Calibri"/>
              </a:rPr>
              <a:t> </a:t>
            </a:r>
            <a:r>
              <a:rPr dirty="0" sz="3400" spc="5">
                <a:latin typeface="Calibri"/>
                <a:cs typeface="Calibri"/>
              </a:rPr>
              <a:t>180+ </a:t>
            </a:r>
            <a:r>
              <a:rPr dirty="0" sz="3400" spc="-75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MSAs</a:t>
            </a:r>
            <a:r>
              <a:rPr dirty="0" sz="3400" spc="-5">
                <a:latin typeface="Calibri"/>
                <a:cs typeface="Calibri"/>
              </a:rPr>
              <a:t> </a:t>
            </a:r>
            <a:r>
              <a:rPr dirty="0" sz="3400" spc="-25">
                <a:latin typeface="Calibri"/>
                <a:cs typeface="Calibri"/>
              </a:rPr>
              <a:t>tracked</a:t>
            </a:r>
            <a:endParaRPr sz="3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950">
              <a:latin typeface="Calibri"/>
              <a:cs typeface="Calibri"/>
            </a:endParaRPr>
          </a:p>
          <a:p>
            <a:pPr marL="849630">
              <a:lnSpc>
                <a:spcPct val="100000"/>
              </a:lnSpc>
            </a:pPr>
            <a:r>
              <a:rPr dirty="0" sz="3400">
                <a:latin typeface="Calibri"/>
                <a:cs typeface="Calibri"/>
              </a:rPr>
              <a:t>117</a:t>
            </a:r>
            <a:r>
              <a:rPr dirty="0" sz="3400" spc="-3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months</a:t>
            </a:r>
            <a:r>
              <a:rPr dirty="0" sz="3400" spc="-55">
                <a:latin typeface="Calibri"/>
                <a:cs typeface="Calibri"/>
              </a:rPr>
              <a:t> </a:t>
            </a:r>
            <a:r>
              <a:rPr dirty="0" sz="3400">
                <a:latin typeface="Calibri"/>
                <a:cs typeface="Calibri"/>
              </a:rPr>
              <a:t>of </a:t>
            </a:r>
            <a:r>
              <a:rPr dirty="0" sz="3400" spc="-5">
                <a:latin typeface="Calibri"/>
                <a:cs typeface="Calibri"/>
              </a:rPr>
              <a:t>yr-over-yr</a:t>
            </a:r>
            <a:r>
              <a:rPr dirty="0" sz="3400" spc="-50">
                <a:latin typeface="Calibri"/>
                <a:cs typeface="Calibri"/>
              </a:rPr>
              <a:t> </a:t>
            </a:r>
            <a:r>
              <a:rPr dirty="0" sz="3400" spc="5">
                <a:latin typeface="Calibri"/>
                <a:cs typeface="Calibri"/>
              </a:rPr>
              <a:t>price</a:t>
            </a:r>
            <a:r>
              <a:rPr dirty="0" sz="3400" spc="-45">
                <a:latin typeface="Calibri"/>
                <a:cs typeface="Calibri"/>
              </a:rPr>
              <a:t> </a:t>
            </a:r>
            <a:r>
              <a:rPr dirty="0" sz="3400" spc="-10">
                <a:latin typeface="Calibri"/>
                <a:cs typeface="Calibri"/>
              </a:rPr>
              <a:t>gains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043161" y="2096770"/>
            <a:ext cx="1704339" cy="2390140"/>
            <a:chOff x="9043161" y="2096770"/>
            <a:chExt cx="1704339" cy="2390140"/>
          </a:xfrm>
        </p:grpSpPr>
        <p:sp>
          <p:nvSpPr>
            <p:cNvPr id="20" name="object 20"/>
            <p:cNvSpPr/>
            <p:nvPr/>
          </p:nvSpPr>
          <p:spPr>
            <a:xfrm>
              <a:off x="9049511" y="210312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661416" y="0"/>
                  </a:moveTo>
                  <a:lnTo>
                    <a:pt x="192024" y="0"/>
                  </a:lnTo>
                  <a:lnTo>
                    <a:pt x="192024" y="469391"/>
                  </a:lnTo>
                  <a:lnTo>
                    <a:pt x="0" y="469391"/>
                  </a:lnTo>
                  <a:lnTo>
                    <a:pt x="426720" y="853439"/>
                  </a:lnTo>
                  <a:lnTo>
                    <a:pt x="853440" y="469391"/>
                  </a:lnTo>
                  <a:lnTo>
                    <a:pt x="661416" y="469391"/>
                  </a:lnTo>
                  <a:lnTo>
                    <a:pt x="6614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049511" y="2103120"/>
              <a:ext cx="853440" cy="853440"/>
            </a:xfrm>
            <a:custGeom>
              <a:avLst/>
              <a:gdLst/>
              <a:ahLst/>
              <a:cxnLst/>
              <a:rect l="l" t="t" r="r" b="b"/>
              <a:pathLst>
                <a:path w="853440" h="853439">
                  <a:moveTo>
                    <a:pt x="0" y="469391"/>
                  </a:moveTo>
                  <a:lnTo>
                    <a:pt x="192024" y="469391"/>
                  </a:lnTo>
                  <a:lnTo>
                    <a:pt x="192024" y="0"/>
                  </a:lnTo>
                  <a:lnTo>
                    <a:pt x="661416" y="0"/>
                  </a:lnTo>
                  <a:lnTo>
                    <a:pt x="661416" y="469391"/>
                  </a:lnTo>
                  <a:lnTo>
                    <a:pt x="853440" y="469391"/>
                  </a:lnTo>
                  <a:lnTo>
                    <a:pt x="426720" y="853439"/>
                  </a:lnTo>
                  <a:lnTo>
                    <a:pt x="0" y="4693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884663" y="3627120"/>
              <a:ext cx="856615" cy="853440"/>
            </a:xfrm>
            <a:custGeom>
              <a:avLst/>
              <a:gdLst/>
              <a:ahLst/>
              <a:cxnLst/>
              <a:rect l="l" t="t" r="r" b="b"/>
              <a:pathLst>
                <a:path w="856615" h="853439">
                  <a:moveTo>
                    <a:pt x="663828" y="0"/>
                  </a:moveTo>
                  <a:lnTo>
                    <a:pt x="192658" y="0"/>
                  </a:lnTo>
                  <a:lnTo>
                    <a:pt x="192658" y="469391"/>
                  </a:lnTo>
                  <a:lnTo>
                    <a:pt x="0" y="469391"/>
                  </a:lnTo>
                  <a:lnTo>
                    <a:pt x="428243" y="853439"/>
                  </a:lnTo>
                  <a:lnTo>
                    <a:pt x="856487" y="469391"/>
                  </a:lnTo>
                  <a:lnTo>
                    <a:pt x="663828" y="469391"/>
                  </a:lnTo>
                  <a:lnTo>
                    <a:pt x="66382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884663" y="3627120"/>
              <a:ext cx="856615" cy="853440"/>
            </a:xfrm>
            <a:custGeom>
              <a:avLst/>
              <a:gdLst/>
              <a:ahLst/>
              <a:cxnLst/>
              <a:rect l="l" t="t" r="r" b="b"/>
              <a:pathLst>
                <a:path w="856615" h="853439">
                  <a:moveTo>
                    <a:pt x="0" y="469391"/>
                  </a:moveTo>
                  <a:lnTo>
                    <a:pt x="192658" y="469391"/>
                  </a:lnTo>
                  <a:lnTo>
                    <a:pt x="192658" y="0"/>
                  </a:lnTo>
                  <a:lnTo>
                    <a:pt x="663828" y="0"/>
                  </a:lnTo>
                  <a:lnTo>
                    <a:pt x="663828" y="469391"/>
                  </a:lnTo>
                  <a:lnTo>
                    <a:pt x="856487" y="469391"/>
                  </a:lnTo>
                  <a:lnTo>
                    <a:pt x="428243" y="853439"/>
                  </a:lnTo>
                  <a:lnTo>
                    <a:pt x="0" y="46939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34" y="6446621"/>
            <a:ext cx="9842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60">
                <a:solidFill>
                  <a:srgbClr val="0D2137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12329" y="874585"/>
            <a:ext cx="10516235" cy="4172585"/>
            <a:chOff x="1112329" y="874585"/>
            <a:chExt cx="10516235" cy="4172585"/>
          </a:xfrm>
        </p:grpSpPr>
        <p:sp>
          <p:nvSpPr>
            <p:cNvPr id="4" name="object 4"/>
            <p:cNvSpPr/>
            <p:nvPr/>
          </p:nvSpPr>
          <p:spPr>
            <a:xfrm>
              <a:off x="1117091" y="879347"/>
              <a:ext cx="10506710" cy="0"/>
            </a:xfrm>
            <a:custGeom>
              <a:avLst/>
              <a:gdLst/>
              <a:ahLst/>
              <a:cxnLst/>
              <a:rect l="l" t="t" r="r" b="b"/>
              <a:pathLst>
                <a:path w="10506710" h="0">
                  <a:moveTo>
                    <a:pt x="0" y="0"/>
                  </a:moveTo>
                  <a:lnTo>
                    <a:pt x="105064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94459" y="1315211"/>
              <a:ext cx="9954895" cy="871855"/>
            </a:xfrm>
            <a:custGeom>
              <a:avLst/>
              <a:gdLst/>
              <a:ahLst/>
              <a:cxnLst/>
              <a:rect l="l" t="t" r="r" b="b"/>
              <a:pathLst>
                <a:path w="9954895" h="871855">
                  <a:moveTo>
                    <a:pt x="0" y="435863"/>
                  </a:moveTo>
                  <a:lnTo>
                    <a:pt x="551688" y="435863"/>
                  </a:lnTo>
                  <a:lnTo>
                    <a:pt x="1106423" y="435863"/>
                  </a:lnTo>
                  <a:lnTo>
                    <a:pt x="1658112" y="0"/>
                  </a:lnTo>
                  <a:lnTo>
                    <a:pt x="2212848" y="0"/>
                  </a:lnTo>
                  <a:lnTo>
                    <a:pt x="2764536" y="0"/>
                  </a:lnTo>
                  <a:lnTo>
                    <a:pt x="3319272" y="219455"/>
                  </a:lnTo>
                  <a:lnTo>
                    <a:pt x="3870960" y="435863"/>
                  </a:lnTo>
                  <a:lnTo>
                    <a:pt x="4422648" y="655320"/>
                  </a:lnTo>
                  <a:lnTo>
                    <a:pt x="4977384" y="655320"/>
                  </a:lnTo>
                  <a:lnTo>
                    <a:pt x="5529071" y="435863"/>
                  </a:lnTo>
                  <a:lnTo>
                    <a:pt x="6083808" y="655320"/>
                  </a:lnTo>
                  <a:lnTo>
                    <a:pt x="6635496" y="655320"/>
                  </a:lnTo>
                  <a:lnTo>
                    <a:pt x="7187184" y="435863"/>
                  </a:lnTo>
                  <a:lnTo>
                    <a:pt x="7741920" y="435863"/>
                  </a:lnTo>
                  <a:lnTo>
                    <a:pt x="8293608" y="435863"/>
                  </a:lnTo>
                  <a:lnTo>
                    <a:pt x="8848344" y="871727"/>
                  </a:lnTo>
                  <a:lnTo>
                    <a:pt x="9400032" y="655320"/>
                  </a:lnTo>
                  <a:lnTo>
                    <a:pt x="9954768" y="435863"/>
                  </a:lnTo>
                </a:path>
              </a:pathLst>
            </a:custGeom>
            <a:ln w="571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94459" y="3058668"/>
              <a:ext cx="9954895" cy="1960245"/>
            </a:xfrm>
            <a:custGeom>
              <a:avLst/>
              <a:gdLst/>
              <a:ahLst/>
              <a:cxnLst/>
              <a:rect l="l" t="t" r="r" b="b"/>
              <a:pathLst>
                <a:path w="9954895" h="1960245">
                  <a:moveTo>
                    <a:pt x="0" y="0"/>
                  </a:moveTo>
                  <a:lnTo>
                    <a:pt x="551688" y="0"/>
                  </a:lnTo>
                  <a:lnTo>
                    <a:pt x="1106423" y="216408"/>
                  </a:lnTo>
                  <a:lnTo>
                    <a:pt x="1658112" y="216408"/>
                  </a:lnTo>
                  <a:lnTo>
                    <a:pt x="2212848" y="0"/>
                  </a:lnTo>
                  <a:lnTo>
                    <a:pt x="2764536" y="0"/>
                  </a:lnTo>
                  <a:lnTo>
                    <a:pt x="3319272" y="652272"/>
                  </a:lnTo>
                  <a:lnTo>
                    <a:pt x="3870960" y="871728"/>
                  </a:lnTo>
                  <a:lnTo>
                    <a:pt x="4422648" y="1743456"/>
                  </a:lnTo>
                  <a:lnTo>
                    <a:pt x="4977384" y="1959864"/>
                  </a:lnTo>
                  <a:lnTo>
                    <a:pt x="5529071" y="1524000"/>
                  </a:lnTo>
                  <a:lnTo>
                    <a:pt x="6083808" y="1307592"/>
                  </a:lnTo>
                  <a:lnTo>
                    <a:pt x="6635496" y="1743456"/>
                  </a:lnTo>
                  <a:lnTo>
                    <a:pt x="7187184" y="1307592"/>
                  </a:lnTo>
                  <a:lnTo>
                    <a:pt x="7741920" y="1307592"/>
                  </a:lnTo>
                  <a:lnTo>
                    <a:pt x="8293608" y="1307592"/>
                  </a:lnTo>
                  <a:lnTo>
                    <a:pt x="8848344" y="1307592"/>
                  </a:lnTo>
                  <a:lnTo>
                    <a:pt x="9400032" y="1524000"/>
                  </a:lnTo>
                  <a:lnTo>
                    <a:pt x="9954768" y="1524000"/>
                  </a:lnTo>
                </a:path>
              </a:pathLst>
            </a:custGeom>
            <a:ln w="571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8781" y="1492757"/>
            <a:ext cx="57086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265" b="1">
                <a:latin typeface="Calibri"/>
                <a:cs typeface="Calibri"/>
              </a:rPr>
              <a:t>96%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0123" y="1013536"/>
            <a:ext cx="57658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280" b="1">
                <a:latin typeface="Calibri"/>
                <a:cs typeface="Calibri"/>
              </a:rPr>
              <a:t>98%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57229" y="1578305"/>
            <a:ext cx="57086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265" b="1">
                <a:latin typeface="Calibri"/>
                <a:cs typeface="Calibri"/>
              </a:rPr>
              <a:t>96%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7932" y="2756738"/>
            <a:ext cx="58039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295" b="1">
                <a:latin typeface="Calibri"/>
                <a:cs typeface="Calibri"/>
              </a:rPr>
              <a:t>9</a:t>
            </a:r>
            <a:r>
              <a:rPr dirty="0" sz="2000" spc="285" b="1">
                <a:latin typeface="Calibri"/>
                <a:cs typeface="Calibri"/>
              </a:rPr>
              <a:t>0</a:t>
            </a:r>
            <a:r>
              <a:rPr dirty="0" sz="2000" spc="290" b="1"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4391" y="4868671"/>
            <a:ext cx="1053211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198110" algn="l"/>
                <a:tab pos="10518775" algn="l"/>
              </a:tabLst>
            </a:pPr>
            <a:r>
              <a:rPr dirty="0" u="sng" sz="2000" spc="110" b="1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110" b="1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2000" spc="120" b="1"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81%	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63070" y="4411471"/>
            <a:ext cx="56515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305" b="1">
                <a:latin typeface="Calibri"/>
                <a:cs typeface="Calibri"/>
              </a:rPr>
              <a:t>8</a:t>
            </a:r>
            <a:r>
              <a:rPr dirty="0" sz="2000" spc="225" b="1">
                <a:latin typeface="Calibri"/>
                <a:cs typeface="Calibri"/>
              </a:rPr>
              <a:t>3%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511" y="5051297"/>
            <a:ext cx="58928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305" b="1">
                <a:latin typeface="Calibri"/>
                <a:cs typeface="Calibri"/>
              </a:rPr>
              <a:t>8</a:t>
            </a:r>
            <a:r>
              <a:rPr dirty="0" sz="2000" spc="350" b="1">
                <a:latin typeface="Calibri"/>
                <a:cs typeface="Calibri"/>
              </a:rPr>
              <a:t>0</a:t>
            </a:r>
            <a:r>
              <a:rPr dirty="0" sz="2000" spc="285" b="1"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269" y="693166"/>
            <a:ext cx="69215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25" b="1">
                <a:latin typeface="Calibri"/>
                <a:cs typeface="Calibri"/>
              </a:rPr>
              <a:t>1</a:t>
            </a:r>
            <a:r>
              <a:rPr dirty="0" sz="2000" spc="325" b="1">
                <a:latin typeface="Calibri"/>
                <a:cs typeface="Calibri"/>
              </a:rPr>
              <a:t>0</a:t>
            </a:r>
            <a:r>
              <a:rPr dirty="0" sz="2000" spc="345" b="1">
                <a:latin typeface="Calibri"/>
                <a:cs typeface="Calibri"/>
              </a:rPr>
              <a:t>0</a:t>
            </a:r>
            <a:r>
              <a:rPr dirty="0" sz="2000" spc="285" b="1"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031998" y="209753"/>
            <a:ext cx="604329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25"/>
              <a:t>Buyers</a:t>
            </a:r>
            <a:r>
              <a:rPr dirty="0" sz="2400" spc="130"/>
              <a:t> </a:t>
            </a:r>
            <a:r>
              <a:rPr dirty="0" sz="2400" spc="415"/>
              <a:t>Who</a:t>
            </a:r>
            <a:r>
              <a:rPr dirty="0" sz="2400" spc="135"/>
              <a:t> </a:t>
            </a:r>
            <a:r>
              <a:rPr dirty="0" sz="2400" spc="335"/>
              <a:t>Financed</a:t>
            </a:r>
            <a:r>
              <a:rPr dirty="0" sz="2400" spc="125"/>
              <a:t> </a:t>
            </a:r>
            <a:r>
              <a:rPr dirty="0" sz="2400" spc="254"/>
              <a:t>Their</a:t>
            </a:r>
            <a:r>
              <a:rPr dirty="0" sz="2400" spc="140"/>
              <a:t> </a:t>
            </a:r>
            <a:r>
              <a:rPr dirty="0" sz="2400" spc="340"/>
              <a:t>Purchase</a:t>
            </a:r>
            <a:endParaRPr sz="2400"/>
          </a:p>
        </p:txBody>
      </p:sp>
      <p:grpSp>
        <p:nvGrpSpPr>
          <p:cNvPr id="16" name="object 16"/>
          <p:cNvGrpSpPr/>
          <p:nvPr/>
        </p:nvGrpSpPr>
        <p:grpSpPr>
          <a:xfrm>
            <a:off x="3497579" y="5739765"/>
            <a:ext cx="3215640" cy="57150"/>
            <a:chOff x="3497579" y="5739765"/>
            <a:chExt cx="3215640" cy="57150"/>
          </a:xfrm>
        </p:grpSpPr>
        <p:sp>
          <p:nvSpPr>
            <p:cNvPr id="17" name="object 17"/>
            <p:cNvSpPr/>
            <p:nvPr/>
          </p:nvSpPr>
          <p:spPr>
            <a:xfrm>
              <a:off x="3497579" y="576834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469379" y="576834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5715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99034" y="5528512"/>
            <a:ext cx="11488420" cy="654050"/>
          </a:xfrm>
          <a:prstGeom prst="rect">
            <a:avLst/>
          </a:prstGeom>
        </p:spPr>
        <p:txBody>
          <a:bodyPr wrap="square" lIns="0" tIns="65404" rIns="0" bIns="0" rtlCol="0" vert="horz">
            <a:spAutoFit/>
          </a:bodyPr>
          <a:lstStyle/>
          <a:p>
            <a:pPr marL="872490">
              <a:lnSpc>
                <a:spcPct val="100000"/>
              </a:lnSpc>
              <a:spcBef>
                <a:spcPts val="515"/>
              </a:spcBef>
              <a:tabLst>
                <a:tab pos="3567429" algn="l"/>
                <a:tab pos="6539865" algn="l"/>
                <a:tab pos="10865485" algn="l"/>
              </a:tabLst>
            </a:pPr>
            <a:r>
              <a:rPr dirty="0" baseline="43055" sz="3000" spc="375" b="1">
                <a:latin typeface="Calibri"/>
                <a:cs typeface="Calibri"/>
              </a:rPr>
              <a:t>2003	</a:t>
            </a:r>
            <a:r>
              <a:rPr dirty="0" sz="2000" spc="220" b="1">
                <a:latin typeface="Calibri"/>
                <a:cs typeface="Calibri"/>
              </a:rPr>
              <a:t>First-time</a:t>
            </a:r>
            <a:r>
              <a:rPr dirty="0" sz="2000" spc="120" b="1">
                <a:latin typeface="Calibri"/>
                <a:cs typeface="Calibri"/>
              </a:rPr>
              <a:t> </a:t>
            </a:r>
            <a:r>
              <a:rPr dirty="0" sz="2000" spc="245" b="1">
                <a:latin typeface="Calibri"/>
                <a:cs typeface="Calibri"/>
              </a:rPr>
              <a:t>buyers	</a:t>
            </a:r>
            <a:r>
              <a:rPr dirty="0" sz="2000" spc="260" b="1">
                <a:latin typeface="Calibri"/>
                <a:cs typeface="Calibri"/>
              </a:rPr>
              <a:t>Repeat</a:t>
            </a:r>
            <a:r>
              <a:rPr dirty="0" sz="2000" spc="114" b="1">
                <a:latin typeface="Calibri"/>
                <a:cs typeface="Calibri"/>
              </a:rPr>
              <a:t> </a:t>
            </a:r>
            <a:r>
              <a:rPr dirty="0" sz="2000" spc="250" b="1">
                <a:latin typeface="Calibri"/>
                <a:cs typeface="Calibri"/>
              </a:rPr>
              <a:t>buyers	</a:t>
            </a:r>
            <a:r>
              <a:rPr dirty="0" baseline="43055" sz="3000" spc="165" b="1">
                <a:latin typeface="Calibri"/>
                <a:cs typeface="Calibri"/>
              </a:rPr>
              <a:t>2021</a:t>
            </a:r>
            <a:endParaRPr baseline="43055" sz="3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30"/>
              </a:spcBef>
            </a:pPr>
            <a:r>
              <a:rPr dirty="0" sz="1500">
                <a:latin typeface="Calibri"/>
                <a:cs typeface="Calibri"/>
              </a:rPr>
              <a:t>Source: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5">
                <a:latin typeface="Calibri"/>
                <a:cs typeface="Calibri"/>
              </a:rPr>
              <a:t>NAR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Profile of </a:t>
            </a:r>
            <a:r>
              <a:rPr dirty="0" sz="1500" i="1">
                <a:latin typeface="Calibri"/>
                <a:cs typeface="Calibri"/>
              </a:rPr>
              <a:t>Home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Buyers</a:t>
            </a:r>
            <a:r>
              <a:rPr dirty="0" sz="1500" spc="-2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and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Sellers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34" y="6446621"/>
            <a:ext cx="10350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105">
                <a:solidFill>
                  <a:srgbClr val="0D2137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5817" y="1065275"/>
            <a:ext cx="11011535" cy="4482465"/>
            <a:chOff x="825817" y="1065275"/>
            <a:chExt cx="11011535" cy="4482465"/>
          </a:xfrm>
        </p:grpSpPr>
        <p:sp>
          <p:nvSpPr>
            <p:cNvPr id="4" name="object 4"/>
            <p:cNvSpPr/>
            <p:nvPr/>
          </p:nvSpPr>
          <p:spPr>
            <a:xfrm>
              <a:off x="830580" y="1065275"/>
              <a:ext cx="11006455" cy="4478020"/>
            </a:xfrm>
            <a:custGeom>
              <a:avLst/>
              <a:gdLst/>
              <a:ahLst/>
              <a:cxnLst/>
              <a:rect l="l" t="t" r="r" b="b"/>
              <a:pathLst>
                <a:path w="11006455" h="4478020">
                  <a:moveTo>
                    <a:pt x="0" y="4477512"/>
                  </a:moveTo>
                  <a:lnTo>
                    <a:pt x="0" y="0"/>
                  </a:lnTo>
                </a:path>
                <a:path w="11006455" h="4478020">
                  <a:moveTo>
                    <a:pt x="0" y="4477512"/>
                  </a:moveTo>
                  <a:lnTo>
                    <a:pt x="11006328" y="4477512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98220" y="1440179"/>
              <a:ext cx="10674350" cy="3728085"/>
            </a:xfrm>
            <a:custGeom>
              <a:avLst/>
              <a:gdLst/>
              <a:ahLst/>
              <a:cxnLst/>
              <a:rect l="l" t="t" r="r" b="b"/>
              <a:pathLst>
                <a:path w="10674350" h="3728085">
                  <a:moveTo>
                    <a:pt x="0" y="1118616"/>
                  </a:moveTo>
                  <a:lnTo>
                    <a:pt x="667512" y="1118616"/>
                  </a:lnTo>
                  <a:lnTo>
                    <a:pt x="1335024" y="1118616"/>
                  </a:lnTo>
                  <a:lnTo>
                    <a:pt x="1667256" y="1118616"/>
                  </a:lnTo>
                  <a:lnTo>
                    <a:pt x="2002536" y="1118616"/>
                  </a:lnTo>
                  <a:lnTo>
                    <a:pt x="2667000" y="1490472"/>
                  </a:lnTo>
                  <a:lnTo>
                    <a:pt x="3669792" y="2237232"/>
                  </a:lnTo>
                  <a:lnTo>
                    <a:pt x="4337304" y="2609088"/>
                  </a:lnTo>
                  <a:lnTo>
                    <a:pt x="4669535" y="2237232"/>
                  </a:lnTo>
                  <a:lnTo>
                    <a:pt x="5001768" y="2609088"/>
                  </a:lnTo>
                  <a:lnTo>
                    <a:pt x="5337048" y="2609088"/>
                  </a:lnTo>
                  <a:lnTo>
                    <a:pt x="5669280" y="1865376"/>
                  </a:lnTo>
                  <a:lnTo>
                    <a:pt x="6004559" y="1118616"/>
                  </a:lnTo>
                  <a:lnTo>
                    <a:pt x="6336791" y="1118616"/>
                  </a:lnTo>
                  <a:lnTo>
                    <a:pt x="6672072" y="371856"/>
                  </a:lnTo>
                  <a:lnTo>
                    <a:pt x="7004304" y="1118616"/>
                  </a:lnTo>
                  <a:lnTo>
                    <a:pt x="7336535" y="743712"/>
                  </a:lnTo>
                  <a:lnTo>
                    <a:pt x="7671815" y="0"/>
                  </a:lnTo>
                  <a:lnTo>
                    <a:pt x="8004048" y="2237232"/>
                  </a:lnTo>
                  <a:lnTo>
                    <a:pt x="8339328" y="2609088"/>
                  </a:lnTo>
                  <a:lnTo>
                    <a:pt x="8671560" y="2609088"/>
                  </a:lnTo>
                  <a:lnTo>
                    <a:pt x="9003791" y="2609088"/>
                  </a:lnTo>
                  <a:lnTo>
                    <a:pt x="9339072" y="2983992"/>
                  </a:lnTo>
                  <a:lnTo>
                    <a:pt x="9671304" y="2983992"/>
                  </a:lnTo>
                  <a:lnTo>
                    <a:pt x="10006584" y="2983992"/>
                  </a:lnTo>
                  <a:lnTo>
                    <a:pt x="10338816" y="2983992"/>
                  </a:lnTo>
                  <a:lnTo>
                    <a:pt x="10674096" y="3727704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765793" y="1266570"/>
            <a:ext cx="22669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25" b="1">
                <a:latin typeface="Calibri"/>
                <a:cs typeface="Calibri"/>
              </a:rPr>
              <a:t>11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34318" y="4251705"/>
            <a:ext cx="457834" cy="10756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165" b="1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235" b="1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057" y="5357266"/>
            <a:ext cx="19748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335" b="1">
                <a:latin typeface="Calibri"/>
                <a:cs typeface="Calibri"/>
              </a:rPr>
              <a:t>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943" y="879475"/>
            <a:ext cx="27686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30" b="1">
                <a:latin typeface="Calibri"/>
                <a:cs typeface="Calibri"/>
              </a:rPr>
              <a:t>12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75263" y="5690108"/>
            <a:ext cx="59690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250" b="1">
                <a:latin typeface="Calibri"/>
                <a:cs typeface="Calibri"/>
              </a:rPr>
              <a:t>2</a:t>
            </a:r>
            <a:r>
              <a:rPr dirty="0" sz="2000" spc="260" b="1">
                <a:latin typeface="Calibri"/>
                <a:cs typeface="Calibri"/>
              </a:rPr>
              <a:t>0</a:t>
            </a:r>
            <a:r>
              <a:rPr dirty="0" sz="2000" spc="-40" b="1">
                <a:latin typeface="Calibri"/>
                <a:cs typeface="Calibri"/>
              </a:rPr>
              <a:t>21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51557" y="383489"/>
            <a:ext cx="727583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355"/>
              <a:t>Number</a:t>
            </a:r>
            <a:r>
              <a:rPr dirty="0" sz="2400" spc="125"/>
              <a:t> </a:t>
            </a:r>
            <a:r>
              <a:rPr dirty="0" sz="2400" spc="225"/>
              <a:t>of</a:t>
            </a:r>
            <a:r>
              <a:rPr dirty="0" sz="2400" spc="110"/>
              <a:t> </a:t>
            </a:r>
            <a:r>
              <a:rPr dirty="0" sz="2400" spc="395"/>
              <a:t>Weeks</a:t>
            </a:r>
            <a:r>
              <a:rPr dirty="0" sz="2400" spc="140"/>
              <a:t> </a:t>
            </a:r>
            <a:r>
              <a:rPr dirty="0" sz="2400" spc="400"/>
              <a:t>Home</a:t>
            </a:r>
            <a:r>
              <a:rPr dirty="0" sz="2400" spc="130"/>
              <a:t> </a:t>
            </a:r>
            <a:r>
              <a:rPr dirty="0" sz="2400" spc="300"/>
              <a:t>Sold</a:t>
            </a:r>
            <a:r>
              <a:rPr dirty="0" sz="2400" spc="120"/>
              <a:t> </a:t>
            </a:r>
            <a:r>
              <a:rPr dirty="0" sz="2400" spc="405"/>
              <a:t>Was</a:t>
            </a:r>
            <a:r>
              <a:rPr dirty="0" sz="2400" spc="130"/>
              <a:t> </a:t>
            </a:r>
            <a:r>
              <a:rPr dirty="0" sz="2400" spc="325"/>
              <a:t>on</a:t>
            </a:r>
            <a:r>
              <a:rPr dirty="0" sz="2400" spc="130"/>
              <a:t> </a:t>
            </a:r>
            <a:r>
              <a:rPr dirty="0" sz="2400" spc="270"/>
              <a:t>Market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613359" y="5654446"/>
            <a:ext cx="4869815" cy="70421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dirty="0" sz="2000" spc="145" b="1">
                <a:latin typeface="Calibri"/>
                <a:cs typeface="Calibri"/>
              </a:rPr>
              <a:t>1989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dirty="0" sz="2000" spc="-5">
                <a:latin typeface="Calibri"/>
                <a:cs typeface="Calibri"/>
              </a:rPr>
              <a:t>Source: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NAR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Profile</a:t>
            </a:r>
            <a:r>
              <a:rPr dirty="0" sz="2000" spc="3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of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Home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Buyers</a:t>
            </a:r>
            <a:r>
              <a:rPr dirty="0" sz="2000" spc="2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and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Sellers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434" y="6446621"/>
            <a:ext cx="10096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85">
                <a:solidFill>
                  <a:srgbClr val="0D2137"/>
                </a:solidFill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95755" y="1097661"/>
            <a:ext cx="10850880" cy="4511040"/>
            <a:chOff x="1095755" y="1097661"/>
            <a:chExt cx="10850880" cy="4511040"/>
          </a:xfrm>
        </p:grpSpPr>
        <p:sp>
          <p:nvSpPr>
            <p:cNvPr id="4" name="object 4"/>
            <p:cNvSpPr/>
            <p:nvPr/>
          </p:nvSpPr>
          <p:spPr>
            <a:xfrm>
              <a:off x="1095755" y="1126236"/>
              <a:ext cx="10850880" cy="4478020"/>
            </a:xfrm>
            <a:custGeom>
              <a:avLst/>
              <a:gdLst/>
              <a:ahLst/>
              <a:cxnLst/>
              <a:rect l="l" t="t" r="r" b="b"/>
              <a:pathLst>
                <a:path w="10850880" h="4478020">
                  <a:moveTo>
                    <a:pt x="0" y="0"/>
                  </a:moveTo>
                  <a:lnTo>
                    <a:pt x="10850880" y="0"/>
                  </a:lnTo>
                </a:path>
                <a:path w="10850880" h="4478020">
                  <a:moveTo>
                    <a:pt x="0" y="4477512"/>
                  </a:moveTo>
                  <a:lnTo>
                    <a:pt x="10850880" y="4477512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67027" y="1126236"/>
              <a:ext cx="10308590" cy="2798445"/>
            </a:xfrm>
            <a:custGeom>
              <a:avLst/>
              <a:gdLst/>
              <a:ahLst/>
              <a:cxnLst/>
              <a:rect l="l" t="t" r="r" b="b"/>
              <a:pathLst>
                <a:path w="10308590" h="2798445">
                  <a:moveTo>
                    <a:pt x="0" y="557784"/>
                  </a:moveTo>
                  <a:lnTo>
                    <a:pt x="542544" y="1118615"/>
                  </a:lnTo>
                  <a:lnTo>
                    <a:pt x="1085088" y="557784"/>
                  </a:lnTo>
                  <a:lnTo>
                    <a:pt x="1627632" y="557784"/>
                  </a:lnTo>
                  <a:lnTo>
                    <a:pt x="2170176" y="1118615"/>
                  </a:lnTo>
                  <a:lnTo>
                    <a:pt x="2712720" y="1679448"/>
                  </a:lnTo>
                  <a:lnTo>
                    <a:pt x="3255264" y="2240279"/>
                  </a:lnTo>
                  <a:lnTo>
                    <a:pt x="3797808" y="2798064"/>
                  </a:lnTo>
                  <a:lnTo>
                    <a:pt x="4340352" y="2240279"/>
                  </a:lnTo>
                  <a:lnTo>
                    <a:pt x="4882896" y="2798064"/>
                  </a:lnTo>
                  <a:lnTo>
                    <a:pt x="5425440" y="2798064"/>
                  </a:lnTo>
                  <a:lnTo>
                    <a:pt x="5967983" y="1679448"/>
                  </a:lnTo>
                  <a:lnTo>
                    <a:pt x="6510528" y="1679448"/>
                  </a:lnTo>
                  <a:lnTo>
                    <a:pt x="7053072" y="1118615"/>
                  </a:lnTo>
                  <a:lnTo>
                    <a:pt x="7595616" y="1118615"/>
                  </a:lnTo>
                  <a:lnTo>
                    <a:pt x="8138160" y="557784"/>
                  </a:lnTo>
                  <a:lnTo>
                    <a:pt x="8680704" y="557784"/>
                  </a:lnTo>
                  <a:lnTo>
                    <a:pt x="9223248" y="557784"/>
                  </a:lnTo>
                  <a:lnTo>
                    <a:pt x="9765792" y="557784"/>
                  </a:lnTo>
                  <a:lnTo>
                    <a:pt x="10308336" y="0"/>
                  </a:lnTo>
                </a:path>
              </a:pathLst>
            </a:custGeom>
            <a:ln w="571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889750" y="3753358"/>
            <a:ext cx="55880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210" b="1">
                <a:latin typeface="Calibri"/>
                <a:cs typeface="Calibri"/>
              </a:rPr>
              <a:t>9</a:t>
            </a:r>
            <a:r>
              <a:rPr dirty="0" sz="2000" spc="200" b="1">
                <a:latin typeface="Calibri"/>
                <a:cs typeface="Calibri"/>
              </a:rPr>
              <a:t>5</a:t>
            </a:r>
            <a:r>
              <a:rPr dirty="0" sz="2000" spc="285" b="1"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32591" y="951687"/>
            <a:ext cx="68961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29" b="1">
                <a:latin typeface="Calibri"/>
                <a:cs typeface="Calibri"/>
              </a:rPr>
              <a:t>1</a:t>
            </a:r>
            <a:r>
              <a:rPr dirty="0" sz="2000" spc="330" b="1">
                <a:latin typeface="Calibri"/>
                <a:cs typeface="Calibri"/>
              </a:rPr>
              <a:t>00</a:t>
            </a:r>
            <a:r>
              <a:rPr dirty="0" sz="2000" spc="290" b="1"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826" y="5420055"/>
            <a:ext cx="55816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235" b="1">
                <a:latin typeface="Calibri"/>
                <a:cs typeface="Calibri"/>
              </a:rPr>
              <a:t>92%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933" y="938275"/>
            <a:ext cx="69215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225" b="1">
                <a:latin typeface="Calibri"/>
                <a:cs typeface="Calibri"/>
              </a:rPr>
              <a:t>1</a:t>
            </a:r>
            <a:r>
              <a:rPr dirty="0" sz="2000" spc="325" b="1">
                <a:latin typeface="Calibri"/>
                <a:cs typeface="Calibri"/>
              </a:rPr>
              <a:t>0</a:t>
            </a:r>
            <a:r>
              <a:rPr dirty="0" sz="2000" spc="345" b="1">
                <a:latin typeface="Calibri"/>
                <a:cs typeface="Calibri"/>
              </a:rPr>
              <a:t>0</a:t>
            </a:r>
            <a:r>
              <a:rPr dirty="0" sz="2000" spc="285" b="1"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3068" y="5752896"/>
            <a:ext cx="66865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250" b="1">
                <a:latin typeface="Calibri"/>
                <a:cs typeface="Calibri"/>
              </a:rPr>
              <a:t>2</a:t>
            </a:r>
            <a:r>
              <a:rPr dirty="0" sz="2000" spc="260" b="1">
                <a:latin typeface="Calibri"/>
                <a:cs typeface="Calibri"/>
              </a:rPr>
              <a:t>0</a:t>
            </a:r>
            <a:r>
              <a:rPr dirty="0" sz="2000" spc="325" b="1">
                <a:latin typeface="Calibri"/>
                <a:cs typeface="Calibri"/>
              </a:rPr>
              <a:t>0</a:t>
            </a:r>
            <a:r>
              <a:rPr dirty="0" sz="2000" spc="160" b="1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79834" y="5752896"/>
            <a:ext cx="59690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250" b="1">
                <a:latin typeface="Calibri"/>
                <a:cs typeface="Calibri"/>
              </a:rPr>
              <a:t>2</a:t>
            </a:r>
            <a:r>
              <a:rPr dirty="0" sz="2000" spc="260" b="1">
                <a:latin typeface="Calibri"/>
                <a:cs typeface="Calibri"/>
              </a:rPr>
              <a:t>0</a:t>
            </a:r>
            <a:r>
              <a:rPr dirty="0" sz="2000" spc="-40" b="1">
                <a:latin typeface="Calibri"/>
                <a:cs typeface="Calibri"/>
              </a:rPr>
              <a:t>21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84654" y="383870"/>
            <a:ext cx="782510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90"/>
              <a:t>Sales</a:t>
            </a:r>
            <a:r>
              <a:rPr dirty="0" sz="2400" spc="120"/>
              <a:t> </a:t>
            </a:r>
            <a:r>
              <a:rPr dirty="0" sz="2400" spc="300"/>
              <a:t>Price</a:t>
            </a:r>
            <a:r>
              <a:rPr dirty="0" sz="2400" spc="150"/>
              <a:t> </a:t>
            </a:r>
            <a:r>
              <a:rPr dirty="0" sz="2400" spc="305"/>
              <a:t>as</a:t>
            </a:r>
            <a:r>
              <a:rPr dirty="0" sz="2400" spc="125"/>
              <a:t> </a:t>
            </a:r>
            <a:r>
              <a:rPr dirty="0" sz="2400" spc="295"/>
              <a:t>a</a:t>
            </a:r>
            <a:r>
              <a:rPr dirty="0" sz="2400" spc="135"/>
              <a:t> </a:t>
            </a:r>
            <a:r>
              <a:rPr dirty="0" sz="2400" spc="320"/>
              <a:t>Percent</a:t>
            </a:r>
            <a:r>
              <a:rPr dirty="0" sz="2400" spc="155"/>
              <a:t> </a:t>
            </a:r>
            <a:r>
              <a:rPr dirty="0" sz="2400" spc="225"/>
              <a:t>of</a:t>
            </a:r>
            <a:r>
              <a:rPr dirty="0" sz="2400" spc="114"/>
              <a:t> </a:t>
            </a:r>
            <a:r>
              <a:rPr dirty="0" sz="2400" spc="305"/>
              <a:t>Listing</a:t>
            </a:r>
            <a:r>
              <a:rPr dirty="0" sz="2400" spc="150"/>
              <a:t> </a:t>
            </a:r>
            <a:r>
              <a:rPr dirty="0" sz="2400" spc="300"/>
              <a:t>Price</a:t>
            </a:r>
            <a:r>
              <a:rPr dirty="0" sz="2400" spc="145"/>
              <a:t> </a:t>
            </a:r>
            <a:r>
              <a:rPr dirty="0" sz="2400" spc="280"/>
              <a:t>(median)</a:t>
            </a:r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714245" y="6001003"/>
            <a:ext cx="3665220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>
                <a:latin typeface="Calibri"/>
                <a:cs typeface="Calibri"/>
              </a:rPr>
              <a:t>Source: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NAR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Profile of </a:t>
            </a:r>
            <a:r>
              <a:rPr dirty="0" sz="1500" i="1">
                <a:latin typeface="Calibri"/>
                <a:cs typeface="Calibri"/>
              </a:rPr>
              <a:t>Home</a:t>
            </a:r>
            <a:r>
              <a:rPr dirty="0" sz="1500" spc="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Buyers</a:t>
            </a:r>
            <a:r>
              <a:rPr dirty="0" sz="1500" spc="-15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and</a:t>
            </a:r>
            <a:r>
              <a:rPr dirty="0" sz="1500" spc="10" i="1">
                <a:latin typeface="Calibri"/>
                <a:cs typeface="Calibri"/>
              </a:rPr>
              <a:t> </a:t>
            </a:r>
            <a:r>
              <a:rPr dirty="0" sz="1500" spc="-5" i="1">
                <a:latin typeface="Calibri"/>
                <a:cs typeface="Calibri"/>
              </a:rPr>
              <a:t>Sellers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4434" y="6446621"/>
            <a:ext cx="107314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135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60829" y="214121"/>
            <a:ext cx="79971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0">
                <a:solidFill>
                  <a:srgbClr val="FFFFFF"/>
                </a:solidFill>
                <a:latin typeface="Verdana"/>
                <a:cs typeface="Verdana"/>
              </a:rPr>
              <a:t>U.S.</a:t>
            </a:r>
            <a:r>
              <a:rPr dirty="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7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55">
                <a:solidFill>
                  <a:srgbClr val="FFFFFF"/>
                </a:solidFill>
                <a:latin typeface="Verdana"/>
                <a:cs typeface="Verdana"/>
              </a:rPr>
              <a:t>Mis</a:t>
            </a:r>
            <a:r>
              <a:rPr dirty="0" spc="-35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pc="-3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pc="-5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pc="3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150">
                <a:solidFill>
                  <a:srgbClr val="FFFFFF"/>
                </a:solidFill>
                <a:latin typeface="Verdana"/>
                <a:cs typeface="Verdana"/>
              </a:rPr>
              <a:t>4.5</a:t>
            </a:r>
            <a:r>
              <a:rPr dirty="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1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pc="-3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200">
                <a:solidFill>
                  <a:srgbClr val="FFFFFF"/>
                </a:solidFill>
                <a:latin typeface="Verdana"/>
                <a:cs typeface="Verdana"/>
              </a:rPr>
              <a:t>6.5</a:t>
            </a:r>
            <a:r>
              <a:rPr dirty="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35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dirty="0" spc="-1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pc="-5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pc="-3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pc="-10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pc="-4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pc="-2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pc="-85">
                <a:solidFill>
                  <a:srgbClr val="FFFFFF"/>
                </a:solidFill>
                <a:latin typeface="Verdana"/>
                <a:cs typeface="Verdana"/>
              </a:rPr>
              <a:t>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14273" y="1100074"/>
            <a:ext cx="11168380" cy="4963160"/>
            <a:chOff x="414273" y="1100074"/>
            <a:chExt cx="11168380" cy="4963160"/>
          </a:xfrm>
        </p:grpSpPr>
        <p:sp>
          <p:nvSpPr>
            <p:cNvPr id="10" name="object 10"/>
            <p:cNvSpPr/>
            <p:nvPr/>
          </p:nvSpPr>
          <p:spPr>
            <a:xfrm>
              <a:off x="420623" y="1106424"/>
              <a:ext cx="8589645" cy="893444"/>
            </a:xfrm>
            <a:custGeom>
              <a:avLst/>
              <a:gdLst/>
              <a:ahLst/>
              <a:cxnLst/>
              <a:rect l="l" t="t" r="r" b="b"/>
              <a:pathLst>
                <a:path w="8589645" h="893444">
                  <a:moveTo>
                    <a:pt x="8499983" y="0"/>
                  </a:moveTo>
                  <a:lnTo>
                    <a:pt x="89306" y="0"/>
                  </a:lnTo>
                  <a:lnTo>
                    <a:pt x="54542" y="7020"/>
                  </a:lnTo>
                  <a:lnTo>
                    <a:pt x="26155" y="26161"/>
                  </a:lnTo>
                  <a:lnTo>
                    <a:pt x="7017" y="54542"/>
                  </a:lnTo>
                  <a:lnTo>
                    <a:pt x="0" y="89280"/>
                  </a:lnTo>
                  <a:lnTo>
                    <a:pt x="0" y="803783"/>
                  </a:lnTo>
                  <a:lnTo>
                    <a:pt x="7017" y="838521"/>
                  </a:lnTo>
                  <a:lnTo>
                    <a:pt x="26155" y="866901"/>
                  </a:lnTo>
                  <a:lnTo>
                    <a:pt x="54542" y="886043"/>
                  </a:lnTo>
                  <a:lnTo>
                    <a:pt x="89306" y="893063"/>
                  </a:lnTo>
                  <a:lnTo>
                    <a:pt x="8499983" y="893063"/>
                  </a:lnTo>
                  <a:lnTo>
                    <a:pt x="8534721" y="886043"/>
                  </a:lnTo>
                  <a:lnTo>
                    <a:pt x="8563102" y="866902"/>
                  </a:lnTo>
                  <a:lnTo>
                    <a:pt x="8582243" y="838521"/>
                  </a:lnTo>
                  <a:lnTo>
                    <a:pt x="8589264" y="803783"/>
                  </a:lnTo>
                  <a:lnTo>
                    <a:pt x="8589264" y="89280"/>
                  </a:lnTo>
                  <a:lnTo>
                    <a:pt x="8582243" y="54542"/>
                  </a:lnTo>
                  <a:lnTo>
                    <a:pt x="8563102" y="26162"/>
                  </a:lnTo>
                  <a:lnTo>
                    <a:pt x="8534721" y="7020"/>
                  </a:lnTo>
                  <a:lnTo>
                    <a:pt x="8499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0623" y="1106424"/>
              <a:ext cx="8589645" cy="893444"/>
            </a:xfrm>
            <a:custGeom>
              <a:avLst/>
              <a:gdLst/>
              <a:ahLst/>
              <a:cxnLst/>
              <a:rect l="l" t="t" r="r" b="b"/>
              <a:pathLst>
                <a:path w="8589645" h="893444">
                  <a:moveTo>
                    <a:pt x="0" y="89280"/>
                  </a:moveTo>
                  <a:lnTo>
                    <a:pt x="7017" y="54542"/>
                  </a:lnTo>
                  <a:lnTo>
                    <a:pt x="26155" y="26161"/>
                  </a:lnTo>
                  <a:lnTo>
                    <a:pt x="54542" y="7020"/>
                  </a:lnTo>
                  <a:lnTo>
                    <a:pt x="89306" y="0"/>
                  </a:lnTo>
                  <a:lnTo>
                    <a:pt x="8499983" y="0"/>
                  </a:lnTo>
                  <a:lnTo>
                    <a:pt x="8534721" y="7020"/>
                  </a:lnTo>
                  <a:lnTo>
                    <a:pt x="8563102" y="26162"/>
                  </a:lnTo>
                  <a:lnTo>
                    <a:pt x="8582243" y="54542"/>
                  </a:lnTo>
                  <a:lnTo>
                    <a:pt x="8589264" y="89280"/>
                  </a:lnTo>
                  <a:lnTo>
                    <a:pt x="8589264" y="803783"/>
                  </a:lnTo>
                  <a:lnTo>
                    <a:pt x="8582243" y="838521"/>
                  </a:lnTo>
                  <a:lnTo>
                    <a:pt x="8563102" y="866902"/>
                  </a:lnTo>
                  <a:lnTo>
                    <a:pt x="8534721" y="886043"/>
                  </a:lnTo>
                  <a:lnTo>
                    <a:pt x="8499983" y="893063"/>
                  </a:lnTo>
                  <a:lnTo>
                    <a:pt x="89306" y="893063"/>
                  </a:lnTo>
                  <a:lnTo>
                    <a:pt x="54542" y="886043"/>
                  </a:lnTo>
                  <a:lnTo>
                    <a:pt x="26155" y="866901"/>
                  </a:lnTo>
                  <a:lnTo>
                    <a:pt x="7017" y="838521"/>
                  </a:lnTo>
                  <a:lnTo>
                    <a:pt x="0" y="803783"/>
                  </a:lnTo>
                  <a:lnTo>
                    <a:pt x="0" y="89280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60704" y="2121408"/>
              <a:ext cx="8592820" cy="893444"/>
            </a:xfrm>
            <a:custGeom>
              <a:avLst/>
              <a:gdLst/>
              <a:ahLst/>
              <a:cxnLst/>
              <a:rect l="l" t="t" r="r" b="b"/>
              <a:pathLst>
                <a:path w="8592820" h="893444">
                  <a:moveTo>
                    <a:pt x="8503031" y="0"/>
                  </a:moveTo>
                  <a:lnTo>
                    <a:pt x="89306" y="0"/>
                  </a:lnTo>
                  <a:lnTo>
                    <a:pt x="54542" y="7020"/>
                  </a:lnTo>
                  <a:lnTo>
                    <a:pt x="26155" y="26161"/>
                  </a:lnTo>
                  <a:lnTo>
                    <a:pt x="7017" y="54542"/>
                  </a:lnTo>
                  <a:lnTo>
                    <a:pt x="0" y="89280"/>
                  </a:lnTo>
                  <a:lnTo>
                    <a:pt x="0" y="803782"/>
                  </a:lnTo>
                  <a:lnTo>
                    <a:pt x="7017" y="838521"/>
                  </a:lnTo>
                  <a:lnTo>
                    <a:pt x="26155" y="866901"/>
                  </a:lnTo>
                  <a:lnTo>
                    <a:pt x="54542" y="886043"/>
                  </a:lnTo>
                  <a:lnTo>
                    <a:pt x="89306" y="893063"/>
                  </a:lnTo>
                  <a:lnTo>
                    <a:pt x="8503031" y="893063"/>
                  </a:lnTo>
                  <a:lnTo>
                    <a:pt x="8537769" y="886043"/>
                  </a:lnTo>
                  <a:lnTo>
                    <a:pt x="8566150" y="866901"/>
                  </a:lnTo>
                  <a:lnTo>
                    <a:pt x="8585291" y="838521"/>
                  </a:lnTo>
                  <a:lnTo>
                    <a:pt x="8592312" y="803782"/>
                  </a:lnTo>
                  <a:lnTo>
                    <a:pt x="8592312" y="89280"/>
                  </a:lnTo>
                  <a:lnTo>
                    <a:pt x="8585291" y="54542"/>
                  </a:lnTo>
                  <a:lnTo>
                    <a:pt x="8566150" y="26162"/>
                  </a:lnTo>
                  <a:lnTo>
                    <a:pt x="8537769" y="7020"/>
                  </a:lnTo>
                  <a:lnTo>
                    <a:pt x="8503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60704" y="2121408"/>
              <a:ext cx="8592820" cy="893444"/>
            </a:xfrm>
            <a:custGeom>
              <a:avLst/>
              <a:gdLst/>
              <a:ahLst/>
              <a:cxnLst/>
              <a:rect l="l" t="t" r="r" b="b"/>
              <a:pathLst>
                <a:path w="8592820" h="893444">
                  <a:moveTo>
                    <a:pt x="0" y="89280"/>
                  </a:moveTo>
                  <a:lnTo>
                    <a:pt x="7017" y="54542"/>
                  </a:lnTo>
                  <a:lnTo>
                    <a:pt x="26155" y="26161"/>
                  </a:lnTo>
                  <a:lnTo>
                    <a:pt x="54542" y="7020"/>
                  </a:lnTo>
                  <a:lnTo>
                    <a:pt x="89306" y="0"/>
                  </a:lnTo>
                  <a:lnTo>
                    <a:pt x="8503031" y="0"/>
                  </a:lnTo>
                  <a:lnTo>
                    <a:pt x="8537769" y="7020"/>
                  </a:lnTo>
                  <a:lnTo>
                    <a:pt x="8566150" y="26162"/>
                  </a:lnTo>
                  <a:lnTo>
                    <a:pt x="8585291" y="54542"/>
                  </a:lnTo>
                  <a:lnTo>
                    <a:pt x="8592312" y="89280"/>
                  </a:lnTo>
                  <a:lnTo>
                    <a:pt x="8592312" y="803782"/>
                  </a:lnTo>
                  <a:lnTo>
                    <a:pt x="8585291" y="838521"/>
                  </a:lnTo>
                  <a:lnTo>
                    <a:pt x="8566150" y="866901"/>
                  </a:lnTo>
                  <a:lnTo>
                    <a:pt x="8537769" y="886043"/>
                  </a:lnTo>
                  <a:lnTo>
                    <a:pt x="8503031" y="893063"/>
                  </a:lnTo>
                  <a:lnTo>
                    <a:pt x="89306" y="893063"/>
                  </a:lnTo>
                  <a:lnTo>
                    <a:pt x="54542" y="886043"/>
                  </a:lnTo>
                  <a:lnTo>
                    <a:pt x="26155" y="866901"/>
                  </a:lnTo>
                  <a:lnTo>
                    <a:pt x="7017" y="838521"/>
                  </a:lnTo>
                  <a:lnTo>
                    <a:pt x="0" y="803782"/>
                  </a:lnTo>
                  <a:lnTo>
                    <a:pt x="0" y="89280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03831" y="3136391"/>
              <a:ext cx="8589645" cy="893444"/>
            </a:xfrm>
            <a:custGeom>
              <a:avLst/>
              <a:gdLst/>
              <a:ahLst/>
              <a:cxnLst/>
              <a:rect l="l" t="t" r="r" b="b"/>
              <a:pathLst>
                <a:path w="8589645" h="893445">
                  <a:moveTo>
                    <a:pt x="8499983" y="0"/>
                  </a:moveTo>
                  <a:lnTo>
                    <a:pt x="89281" y="0"/>
                  </a:lnTo>
                  <a:lnTo>
                    <a:pt x="54542" y="7020"/>
                  </a:lnTo>
                  <a:lnTo>
                    <a:pt x="26162" y="26162"/>
                  </a:lnTo>
                  <a:lnTo>
                    <a:pt x="7020" y="54542"/>
                  </a:lnTo>
                  <a:lnTo>
                    <a:pt x="0" y="89281"/>
                  </a:lnTo>
                  <a:lnTo>
                    <a:pt x="0" y="803783"/>
                  </a:lnTo>
                  <a:lnTo>
                    <a:pt x="7020" y="838521"/>
                  </a:lnTo>
                  <a:lnTo>
                    <a:pt x="26162" y="866902"/>
                  </a:lnTo>
                  <a:lnTo>
                    <a:pt x="54542" y="886043"/>
                  </a:lnTo>
                  <a:lnTo>
                    <a:pt x="89281" y="893064"/>
                  </a:lnTo>
                  <a:lnTo>
                    <a:pt x="8499983" y="893064"/>
                  </a:lnTo>
                  <a:lnTo>
                    <a:pt x="8534721" y="886043"/>
                  </a:lnTo>
                  <a:lnTo>
                    <a:pt x="8563102" y="866902"/>
                  </a:lnTo>
                  <a:lnTo>
                    <a:pt x="8582243" y="838521"/>
                  </a:lnTo>
                  <a:lnTo>
                    <a:pt x="8589264" y="803783"/>
                  </a:lnTo>
                  <a:lnTo>
                    <a:pt x="8589264" y="89281"/>
                  </a:lnTo>
                  <a:lnTo>
                    <a:pt x="8582243" y="54542"/>
                  </a:lnTo>
                  <a:lnTo>
                    <a:pt x="8563102" y="26162"/>
                  </a:lnTo>
                  <a:lnTo>
                    <a:pt x="8534721" y="7020"/>
                  </a:lnTo>
                  <a:lnTo>
                    <a:pt x="8499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703831" y="3136391"/>
              <a:ext cx="8589645" cy="893444"/>
            </a:xfrm>
            <a:custGeom>
              <a:avLst/>
              <a:gdLst/>
              <a:ahLst/>
              <a:cxnLst/>
              <a:rect l="l" t="t" r="r" b="b"/>
              <a:pathLst>
                <a:path w="8589645" h="893445">
                  <a:moveTo>
                    <a:pt x="0" y="89281"/>
                  </a:moveTo>
                  <a:lnTo>
                    <a:pt x="7020" y="54542"/>
                  </a:lnTo>
                  <a:lnTo>
                    <a:pt x="26162" y="26162"/>
                  </a:lnTo>
                  <a:lnTo>
                    <a:pt x="54542" y="7020"/>
                  </a:lnTo>
                  <a:lnTo>
                    <a:pt x="89281" y="0"/>
                  </a:lnTo>
                  <a:lnTo>
                    <a:pt x="8499983" y="0"/>
                  </a:lnTo>
                  <a:lnTo>
                    <a:pt x="8534721" y="7020"/>
                  </a:lnTo>
                  <a:lnTo>
                    <a:pt x="8563102" y="26162"/>
                  </a:lnTo>
                  <a:lnTo>
                    <a:pt x="8582243" y="54542"/>
                  </a:lnTo>
                  <a:lnTo>
                    <a:pt x="8589264" y="89281"/>
                  </a:lnTo>
                  <a:lnTo>
                    <a:pt x="8589264" y="803783"/>
                  </a:lnTo>
                  <a:lnTo>
                    <a:pt x="8582243" y="838521"/>
                  </a:lnTo>
                  <a:lnTo>
                    <a:pt x="8563102" y="866902"/>
                  </a:lnTo>
                  <a:lnTo>
                    <a:pt x="8534721" y="886043"/>
                  </a:lnTo>
                  <a:lnTo>
                    <a:pt x="8499983" y="893064"/>
                  </a:lnTo>
                  <a:lnTo>
                    <a:pt x="89281" y="893064"/>
                  </a:lnTo>
                  <a:lnTo>
                    <a:pt x="54542" y="886043"/>
                  </a:lnTo>
                  <a:lnTo>
                    <a:pt x="26162" y="866902"/>
                  </a:lnTo>
                  <a:lnTo>
                    <a:pt x="7020" y="838521"/>
                  </a:lnTo>
                  <a:lnTo>
                    <a:pt x="0" y="803783"/>
                  </a:lnTo>
                  <a:lnTo>
                    <a:pt x="0" y="89281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43912" y="4151375"/>
              <a:ext cx="8592820" cy="893444"/>
            </a:xfrm>
            <a:custGeom>
              <a:avLst/>
              <a:gdLst/>
              <a:ahLst/>
              <a:cxnLst/>
              <a:rect l="l" t="t" r="r" b="b"/>
              <a:pathLst>
                <a:path w="8592820" h="893445">
                  <a:moveTo>
                    <a:pt x="8503031" y="0"/>
                  </a:moveTo>
                  <a:lnTo>
                    <a:pt x="89281" y="0"/>
                  </a:lnTo>
                  <a:lnTo>
                    <a:pt x="54542" y="7020"/>
                  </a:lnTo>
                  <a:lnTo>
                    <a:pt x="26162" y="26162"/>
                  </a:lnTo>
                  <a:lnTo>
                    <a:pt x="7020" y="54542"/>
                  </a:lnTo>
                  <a:lnTo>
                    <a:pt x="0" y="89281"/>
                  </a:lnTo>
                  <a:lnTo>
                    <a:pt x="0" y="803782"/>
                  </a:lnTo>
                  <a:lnTo>
                    <a:pt x="7020" y="838521"/>
                  </a:lnTo>
                  <a:lnTo>
                    <a:pt x="26162" y="866902"/>
                  </a:lnTo>
                  <a:lnTo>
                    <a:pt x="54542" y="886043"/>
                  </a:lnTo>
                  <a:lnTo>
                    <a:pt x="89281" y="893063"/>
                  </a:lnTo>
                  <a:lnTo>
                    <a:pt x="8503031" y="893063"/>
                  </a:lnTo>
                  <a:lnTo>
                    <a:pt x="8537769" y="886043"/>
                  </a:lnTo>
                  <a:lnTo>
                    <a:pt x="8566150" y="866902"/>
                  </a:lnTo>
                  <a:lnTo>
                    <a:pt x="8585291" y="838521"/>
                  </a:lnTo>
                  <a:lnTo>
                    <a:pt x="8592312" y="803782"/>
                  </a:lnTo>
                  <a:lnTo>
                    <a:pt x="8592312" y="89281"/>
                  </a:lnTo>
                  <a:lnTo>
                    <a:pt x="8585291" y="54542"/>
                  </a:lnTo>
                  <a:lnTo>
                    <a:pt x="8566150" y="26162"/>
                  </a:lnTo>
                  <a:lnTo>
                    <a:pt x="8537769" y="7020"/>
                  </a:lnTo>
                  <a:lnTo>
                    <a:pt x="8503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43912" y="4151375"/>
              <a:ext cx="8592820" cy="893444"/>
            </a:xfrm>
            <a:custGeom>
              <a:avLst/>
              <a:gdLst/>
              <a:ahLst/>
              <a:cxnLst/>
              <a:rect l="l" t="t" r="r" b="b"/>
              <a:pathLst>
                <a:path w="8592820" h="893445">
                  <a:moveTo>
                    <a:pt x="0" y="89281"/>
                  </a:moveTo>
                  <a:lnTo>
                    <a:pt x="7020" y="54542"/>
                  </a:lnTo>
                  <a:lnTo>
                    <a:pt x="26162" y="26162"/>
                  </a:lnTo>
                  <a:lnTo>
                    <a:pt x="54542" y="7020"/>
                  </a:lnTo>
                  <a:lnTo>
                    <a:pt x="89281" y="0"/>
                  </a:lnTo>
                  <a:lnTo>
                    <a:pt x="8503031" y="0"/>
                  </a:lnTo>
                  <a:lnTo>
                    <a:pt x="8537769" y="7020"/>
                  </a:lnTo>
                  <a:lnTo>
                    <a:pt x="8566150" y="26162"/>
                  </a:lnTo>
                  <a:lnTo>
                    <a:pt x="8585291" y="54542"/>
                  </a:lnTo>
                  <a:lnTo>
                    <a:pt x="8592312" y="89281"/>
                  </a:lnTo>
                  <a:lnTo>
                    <a:pt x="8592312" y="803782"/>
                  </a:lnTo>
                  <a:lnTo>
                    <a:pt x="8585291" y="838521"/>
                  </a:lnTo>
                  <a:lnTo>
                    <a:pt x="8566150" y="866902"/>
                  </a:lnTo>
                  <a:lnTo>
                    <a:pt x="8537769" y="886043"/>
                  </a:lnTo>
                  <a:lnTo>
                    <a:pt x="8503031" y="893063"/>
                  </a:lnTo>
                  <a:lnTo>
                    <a:pt x="89281" y="893063"/>
                  </a:lnTo>
                  <a:lnTo>
                    <a:pt x="54542" y="886043"/>
                  </a:lnTo>
                  <a:lnTo>
                    <a:pt x="26162" y="866902"/>
                  </a:lnTo>
                  <a:lnTo>
                    <a:pt x="7020" y="838521"/>
                  </a:lnTo>
                  <a:lnTo>
                    <a:pt x="0" y="803782"/>
                  </a:lnTo>
                  <a:lnTo>
                    <a:pt x="0" y="89281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87040" y="5166359"/>
              <a:ext cx="8589645" cy="890269"/>
            </a:xfrm>
            <a:custGeom>
              <a:avLst/>
              <a:gdLst/>
              <a:ahLst/>
              <a:cxnLst/>
              <a:rect l="l" t="t" r="r" b="b"/>
              <a:pathLst>
                <a:path w="8589645" h="890270">
                  <a:moveTo>
                    <a:pt x="8500237" y="0"/>
                  </a:moveTo>
                  <a:lnTo>
                    <a:pt x="89027" y="0"/>
                  </a:lnTo>
                  <a:lnTo>
                    <a:pt x="54381" y="6998"/>
                  </a:lnTo>
                  <a:lnTo>
                    <a:pt x="26082" y="26082"/>
                  </a:lnTo>
                  <a:lnTo>
                    <a:pt x="6998" y="54381"/>
                  </a:lnTo>
                  <a:lnTo>
                    <a:pt x="0" y="89026"/>
                  </a:lnTo>
                  <a:lnTo>
                    <a:pt x="0" y="801014"/>
                  </a:lnTo>
                  <a:lnTo>
                    <a:pt x="6998" y="835655"/>
                  </a:lnTo>
                  <a:lnTo>
                    <a:pt x="26082" y="863946"/>
                  </a:lnTo>
                  <a:lnTo>
                    <a:pt x="54381" y="883021"/>
                  </a:lnTo>
                  <a:lnTo>
                    <a:pt x="89027" y="890015"/>
                  </a:lnTo>
                  <a:lnTo>
                    <a:pt x="8500237" y="890015"/>
                  </a:lnTo>
                  <a:lnTo>
                    <a:pt x="8534882" y="883021"/>
                  </a:lnTo>
                  <a:lnTo>
                    <a:pt x="8563181" y="863946"/>
                  </a:lnTo>
                  <a:lnTo>
                    <a:pt x="8582265" y="835655"/>
                  </a:lnTo>
                  <a:lnTo>
                    <a:pt x="8589264" y="801014"/>
                  </a:lnTo>
                  <a:lnTo>
                    <a:pt x="8589264" y="89026"/>
                  </a:lnTo>
                  <a:lnTo>
                    <a:pt x="8582265" y="54381"/>
                  </a:lnTo>
                  <a:lnTo>
                    <a:pt x="8563181" y="26082"/>
                  </a:lnTo>
                  <a:lnTo>
                    <a:pt x="8534882" y="6998"/>
                  </a:lnTo>
                  <a:lnTo>
                    <a:pt x="85002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87040" y="5166359"/>
              <a:ext cx="8589645" cy="890269"/>
            </a:xfrm>
            <a:custGeom>
              <a:avLst/>
              <a:gdLst/>
              <a:ahLst/>
              <a:cxnLst/>
              <a:rect l="l" t="t" r="r" b="b"/>
              <a:pathLst>
                <a:path w="8589645" h="890270">
                  <a:moveTo>
                    <a:pt x="0" y="89026"/>
                  </a:moveTo>
                  <a:lnTo>
                    <a:pt x="6998" y="54381"/>
                  </a:lnTo>
                  <a:lnTo>
                    <a:pt x="26082" y="26082"/>
                  </a:lnTo>
                  <a:lnTo>
                    <a:pt x="54381" y="6998"/>
                  </a:lnTo>
                  <a:lnTo>
                    <a:pt x="89027" y="0"/>
                  </a:lnTo>
                  <a:lnTo>
                    <a:pt x="8500237" y="0"/>
                  </a:lnTo>
                  <a:lnTo>
                    <a:pt x="8534882" y="6998"/>
                  </a:lnTo>
                  <a:lnTo>
                    <a:pt x="8563181" y="26082"/>
                  </a:lnTo>
                  <a:lnTo>
                    <a:pt x="8582265" y="54381"/>
                  </a:lnTo>
                  <a:lnTo>
                    <a:pt x="8589264" y="89026"/>
                  </a:lnTo>
                  <a:lnTo>
                    <a:pt x="8589264" y="801014"/>
                  </a:lnTo>
                  <a:lnTo>
                    <a:pt x="8582265" y="835655"/>
                  </a:lnTo>
                  <a:lnTo>
                    <a:pt x="8563181" y="863946"/>
                  </a:lnTo>
                  <a:lnTo>
                    <a:pt x="8534882" y="883021"/>
                  </a:lnTo>
                  <a:lnTo>
                    <a:pt x="8500237" y="890015"/>
                  </a:lnTo>
                  <a:lnTo>
                    <a:pt x="89027" y="890015"/>
                  </a:lnTo>
                  <a:lnTo>
                    <a:pt x="54381" y="883021"/>
                  </a:lnTo>
                  <a:lnTo>
                    <a:pt x="26082" y="863946"/>
                  </a:lnTo>
                  <a:lnTo>
                    <a:pt x="6998" y="835655"/>
                  </a:lnTo>
                  <a:lnTo>
                    <a:pt x="0" y="801014"/>
                  </a:lnTo>
                  <a:lnTo>
                    <a:pt x="0" y="89026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77697" y="1193114"/>
            <a:ext cx="5692140" cy="4665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800" spc="-10">
                <a:latin typeface="Calibri"/>
                <a:cs typeface="Calibri"/>
              </a:rPr>
              <a:t>Land</a:t>
            </a:r>
            <a:endParaRPr sz="3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alibri"/>
              <a:cs typeface="Calibri"/>
            </a:endParaRPr>
          </a:p>
          <a:p>
            <a:pPr marL="654050">
              <a:lnSpc>
                <a:spcPct val="100000"/>
              </a:lnSpc>
            </a:pPr>
            <a:r>
              <a:rPr dirty="0" sz="3800" spc="-10">
                <a:latin typeface="Calibri"/>
                <a:cs typeface="Calibri"/>
              </a:rPr>
              <a:t>Labor</a:t>
            </a:r>
            <a:endParaRPr sz="3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alibri"/>
              <a:cs typeface="Calibri"/>
            </a:endParaRPr>
          </a:p>
          <a:p>
            <a:pPr algn="r" marR="2759075">
              <a:lnSpc>
                <a:spcPct val="100000"/>
              </a:lnSpc>
            </a:pPr>
            <a:r>
              <a:rPr dirty="0" sz="3800" spc="-10">
                <a:latin typeface="Calibri"/>
                <a:cs typeface="Calibri"/>
              </a:rPr>
              <a:t>Supplies</a:t>
            </a:r>
            <a:endParaRPr sz="3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alibri"/>
              <a:cs typeface="Calibri"/>
            </a:endParaRPr>
          </a:p>
          <a:p>
            <a:pPr algn="r" marR="2787015">
              <a:lnSpc>
                <a:spcPct val="100000"/>
              </a:lnSpc>
            </a:pPr>
            <a:r>
              <a:rPr dirty="0" sz="3800" spc="-20">
                <a:latin typeface="Calibri"/>
                <a:cs typeface="Calibri"/>
              </a:rPr>
              <a:t>Laws</a:t>
            </a:r>
            <a:endParaRPr sz="3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Calibri"/>
              <a:cs typeface="Calibri"/>
            </a:endParaRPr>
          </a:p>
          <a:p>
            <a:pPr marL="2579370">
              <a:lnSpc>
                <a:spcPct val="100000"/>
              </a:lnSpc>
              <a:spcBef>
                <a:spcPts val="5"/>
              </a:spcBef>
            </a:pPr>
            <a:r>
              <a:rPr dirty="0" sz="3800" spc="-70">
                <a:latin typeface="Calibri"/>
                <a:cs typeface="Calibri"/>
              </a:rPr>
              <a:t>Tenure</a:t>
            </a:r>
            <a:r>
              <a:rPr dirty="0" sz="3800" spc="-30">
                <a:latin typeface="Calibri"/>
                <a:cs typeface="Calibri"/>
              </a:rPr>
              <a:t> </a:t>
            </a:r>
            <a:r>
              <a:rPr dirty="0" sz="3800" spc="-5">
                <a:latin typeface="Calibri"/>
                <a:cs typeface="Calibri"/>
              </a:rPr>
              <a:t>in</a:t>
            </a:r>
            <a:r>
              <a:rPr dirty="0" sz="3800" spc="-35">
                <a:latin typeface="Calibri"/>
                <a:cs typeface="Calibri"/>
              </a:rPr>
              <a:t> </a:t>
            </a:r>
            <a:r>
              <a:rPr dirty="0" sz="3800" spc="-15">
                <a:latin typeface="Calibri"/>
                <a:cs typeface="Calibri"/>
              </a:rPr>
              <a:t>Home</a:t>
            </a:r>
            <a:endParaRPr sz="3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24418" y="1752345"/>
            <a:ext cx="2518410" cy="3630929"/>
            <a:chOff x="8424418" y="1752345"/>
            <a:chExt cx="2518410" cy="3630929"/>
          </a:xfrm>
        </p:grpSpPr>
        <p:sp>
          <p:nvSpPr>
            <p:cNvPr id="22" name="object 22"/>
            <p:cNvSpPr/>
            <p:nvPr/>
          </p:nvSpPr>
          <p:spPr>
            <a:xfrm>
              <a:off x="8430768" y="1758695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19">
                  <a:moveTo>
                    <a:pt x="448817" y="0"/>
                  </a:moveTo>
                  <a:lnTo>
                    <a:pt x="130301" y="0"/>
                  </a:lnTo>
                  <a:lnTo>
                    <a:pt x="130301" y="318515"/>
                  </a:lnTo>
                  <a:lnTo>
                    <a:pt x="0" y="318515"/>
                  </a:lnTo>
                  <a:lnTo>
                    <a:pt x="289559" y="579119"/>
                  </a:lnTo>
                  <a:lnTo>
                    <a:pt x="579120" y="318515"/>
                  </a:lnTo>
                  <a:lnTo>
                    <a:pt x="448817" y="318515"/>
                  </a:lnTo>
                  <a:lnTo>
                    <a:pt x="4488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430768" y="1758695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19">
                  <a:moveTo>
                    <a:pt x="0" y="318515"/>
                  </a:moveTo>
                  <a:lnTo>
                    <a:pt x="130301" y="318515"/>
                  </a:lnTo>
                  <a:lnTo>
                    <a:pt x="130301" y="0"/>
                  </a:lnTo>
                  <a:lnTo>
                    <a:pt x="448817" y="0"/>
                  </a:lnTo>
                  <a:lnTo>
                    <a:pt x="448817" y="318515"/>
                  </a:lnTo>
                  <a:lnTo>
                    <a:pt x="579120" y="318515"/>
                  </a:lnTo>
                  <a:lnTo>
                    <a:pt x="289559" y="579119"/>
                  </a:lnTo>
                  <a:lnTo>
                    <a:pt x="0" y="318515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073896" y="2773679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448818" y="0"/>
                  </a:moveTo>
                  <a:lnTo>
                    <a:pt x="130301" y="0"/>
                  </a:lnTo>
                  <a:lnTo>
                    <a:pt x="130301" y="318516"/>
                  </a:lnTo>
                  <a:lnTo>
                    <a:pt x="0" y="318516"/>
                  </a:lnTo>
                  <a:lnTo>
                    <a:pt x="289559" y="579120"/>
                  </a:lnTo>
                  <a:lnTo>
                    <a:pt x="579120" y="318516"/>
                  </a:lnTo>
                  <a:lnTo>
                    <a:pt x="448818" y="318516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073896" y="2773679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0" y="318516"/>
                  </a:moveTo>
                  <a:lnTo>
                    <a:pt x="130301" y="318516"/>
                  </a:lnTo>
                  <a:lnTo>
                    <a:pt x="130301" y="0"/>
                  </a:lnTo>
                  <a:lnTo>
                    <a:pt x="448818" y="0"/>
                  </a:lnTo>
                  <a:lnTo>
                    <a:pt x="448818" y="318516"/>
                  </a:lnTo>
                  <a:lnTo>
                    <a:pt x="579120" y="318516"/>
                  </a:lnTo>
                  <a:lnTo>
                    <a:pt x="289559" y="579120"/>
                  </a:lnTo>
                  <a:lnTo>
                    <a:pt x="0" y="318516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713976" y="3773423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448818" y="0"/>
                  </a:moveTo>
                  <a:lnTo>
                    <a:pt x="130301" y="0"/>
                  </a:lnTo>
                  <a:lnTo>
                    <a:pt x="130301" y="318515"/>
                  </a:lnTo>
                  <a:lnTo>
                    <a:pt x="0" y="318515"/>
                  </a:lnTo>
                  <a:lnTo>
                    <a:pt x="289559" y="579119"/>
                  </a:lnTo>
                  <a:lnTo>
                    <a:pt x="579120" y="318515"/>
                  </a:lnTo>
                  <a:lnTo>
                    <a:pt x="448818" y="318515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713976" y="3773423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0" y="318515"/>
                  </a:moveTo>
                  <a:lnTo>
                    <a:pt x="130301" y="318515"/>
                  </a:lnTo>
                  <a:lnTo>
                    <a:pt x="130301" y="0"/>
                  </a:lnTo>
                  <a:lnTo>
                    <a:pt x="448818" y="0"/>
                  </a:lnTo>
                  <a:lnTo>
                    <a:pt x="448818" y="318515"/>
                  </a:lnTo>
                  <a:lnTo>
                    <a:pt x="579120" y="318515"/>
                  </a:lnTo>
                  <a:lnTo>
                    <a:pt x="289559" y="579119"/>
                  </a:lnTo>
                  <a:lnTo>
                    <a:pt x="0" y="318515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357104" y="4797551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448818" y="0"/>
                  </a:moveTo>
                  <a:lnTo>
                    <a:pt x="130301" y="0"/>
                  </a:lnTo>
                  <a:lnTo>
                    <a:pt x="130301" y="318516"/>
                  </a:lnTo>
                  <a:lnTo>
                    <a:pt x="0" y="318516"/>
                  </a:lnTo>
                  <a:lnTo>
                    <a:pt x="289560" y="579120"/>
                  </a:lnTo>
                  <a:lnTo>
                    <a:pt x="579120" y="318516"/>
                  </a:lnTo>
                  <a:lnTo>
                    <a:pt x="448818" y="318516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357104" y="4797551"/>
              <a:ext cx="579120" cy="579120"/>
            </a:xfrm>
            <a:custGeom>
              <a:avLst/>
              <a:gdLst/>
              <a:ahLst/>
              <a:cxnLst/>
              <a:rect l="l" t="t" r="r" b="b"/>
              <a:pathLst>
                <a:path w="579120" h="579120">
                  <a:moveTo>
                    <a:pt x="0" y="318516"/>
                  </a:moveTo>
                  <a:lnTo>
                    <a:pt x="130301" y="318516"/>
                  </a:lnTo>
                  <a:lnTo>
                    <a:pt x="130301" y="0"/>
                  </a:lnTo>
                  <a:lnTo>
                    <a:pt x="448818" y="0"/>
                  </a:lnTo>
                  <a:lnTo>
                    <a:pt x="448818" y="318516"/>
                  </a:lnTo>
                  <a:lnTo>
                    <a:pt x="579120" y="318516"/>
                  </a:lnTo>
                  <a:lnTo>
                    <a:pt x="289560" y="579120"/>
                  </a:lnTo>
                  <a:lnTo>
                    <a:pt x="0" y="318516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0464" y="6254496"/>
              <a:ext cx="1505712" cy="46939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4434" y="6446621"/>
            <a:ext cx="10350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105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6584" y="214121"/>
            <a:ext cx="22733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0" b="1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3000" spc="-21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45" b="1">
                <a:solidFill>
                  <a:srgbClr val="FFFFFF"/>
                </a:solidFill>
                <a:latin typeface="Verdana"/>
                <a:cs typeface="Verdana"/>
              </a:rPr>
              <a:t>relief?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4273" y="1100074"/>
            <a:ext cx="8937625" cy="1104265"/>
            <a:chOff x="414273" y="1100074"/>
            <a:chExt cx="8937625" cy="1104265"/>
          </a:xfrm>
        </p:grpSpPr>
        <p:sp>
          <p:nvSpPr>
            <p:cNvPr id="10" name="object 10"/>
            <p:cNvSpPr/>
            <p:nvPr/>
          </p:nvSpPr>
          <p:spPr>
            <a:xfrm>
              <a:off x="420623" y="1106424"/>
              <a:ext cx="8924925" cy="1091565"/>
            </a:xfrm>
            <a:custGeom>
              <a:avLst/>
              <a:gdLst/>
              <a:ahLst/>
              <a:cxnLst/>
              <a:rect l="l" t="t" r="r" b="b"/>
              <a:pathLst>
                <a:path w="8924925" h="1091564">
                  <a:moveTo>
                    <a:pt x="8815451" y="0"/>
                  </a:moveTo>
                  <a:lnTo>
                    <a:pt x="109118" y="0"/>
                  </a:lnTo>
                  <a:lnTo>
                    <a:pt x="66645" y="8580"/>
                  </a:lnTo>
                  <a:lnTo>
                    <a:pt x="31961" y="31972"/>
                  </a:lnTo>
                  <a:lnTo>
                    <a:pt x="8575" y="66651"/>
                  </a:lnTo>
                  <a:lnTo>
                    <a:pt x="0" y="109092"/>
                  </a:lnTo>
                  <a:lnTo>
                    <a:pt x="0" y="982090"/>
                  </a:lnTo>
                  <a:lnTo>
                    <a:pt x="8575" y="1024532"/>
                  </a:lnTo>
                  <a:lnTo>
                    <a:pt x="31961" y="1059211"/>
                  </a:lnTo>
                  <a:lnTo>
                    <a:pt x="66645" y="1082603"/>
                  </a:lnTo>
                  <a:lnTo>
                    <a:pt x="109118" y="1091184"/>
                  </a:lnTo>
                  <a:lnTo>
                    <a:pt x="8815451" y="1091184"/>
                  </a:lnTo>
                  <a:lnTo>
                    <a:pt x="8857892" y="1082603"/>
                  </a:lnTo>
                  <a:lnTo>
                    <a:pt x="8892571" y="1059211"/>
                  </a:lnTo>
                  <a:lnTo>
                    <a:pt x="8915963" y="1024532"/>
                  </a:lnTo>
                  <a:lnTo>
                    <a:pt x="8924544" y="982090"/>
                  </a:lnTo>
                  <a:lnTo>
                    <a:pt x="8924544" y="109092"/>
                  </a:lnTo>
                  <a:lnTo>
                    <a:pt x="8915963" y="66651"/>
                  </a:lnTo>
                  <a:lnTo>
                    <a:pt x="8892571" y="31972"/>
                  </a:lnTo>
                  <a:lnTo>
                    <a:pt x="8857892" y="8580"/>
                  </a:lnTo>
                  <a:lnTo>
                    <a:pt x="8815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0623" y="1106424"/>
              <a:ext cx="8924925" cy="1091565"/>
            </a:xfrm>
            <a:custGeom>
              <a:avLst/>
              <a:gdLst/>
              <a:ahLst/>
              <a:cxnLst/>
              <a:rect l="l" t="t" r="r" b="b"/>
              <a:pathLst>
                <a:path w="8924925" h="1091564">
                  <a:moveTo>
                    <a:pt x="0" y="109092"/>
                  </a:moveTo>
                  <a:lnTo>
                    <a:pt x="8575" y="66651"/>
                  </a:lnTo>
                  <a:lnTo>
                    <a:pt x="31961" y="31972"/>
                  </a:lnTo>
                  <a:lnTo>
                    <a:pt x="66645" y="8580"/>
                  </a:lnTo>
                  <a:lnTo>
                    <a:pt x="109118" y="0"/>
                  </a:lnTo>
                  <a:lnTo>
                    <a:pt x="8815451" y="0"/>
                  </a:lnTo>
                  <a:lnTo>
                    <a:pt x="8857892" y="8580"/>
                  </a:lnTo>
                  <a:lnTo>
                    <a:pt x="8892571" y="31972"/>
                  </a:lnTo>
                  <a:lnTo>
                    <a:pt x="8915963" y="66651"/>
                  </a:lnTo>
                  <a:lnTo>
                    <a:pt x="8924544" y="109092"/>
                  </a:lnTo>
                  <a:lnTo>
                    <a:pt x="8924544" y="982090"/>
                  </a:lnTo>
                  <a:lnTo>
                    <a:pt x="8915963" y="1024532"/>
                  </a:lnTo>
                  <a:lnTo>
                    <a:pt x="8892571" y="1059211"/>
                  </a:lnTo>
                  <a:lnTo>
                    <a:pt x="8857892" y="1082603"/>
                  </a:lnTo>
                  <a:lnTo>
                    <a:pt x="8815451" y="1091184"/>
                  </a:lnTo>
                  <a:lnTo>
                    <a:pt x="109118" y="1091184"/>
                  </a:lnTo>
                  <a:lnTo>
                    <a:pt x="66645" y="1082603"/>
                  </a:lnTo>
                  <a:lnTo>
                    <a:pt x="31961" y="1059211"/>
                  </a:lnTo>
                  <a:lnTo>
                    <a:pt x="8575" y="1024532"/>
                  </a:lnTo>
                  <a:lnTo>
                    <a:pt x="0" y="982090"/>
                  </a:lnTo>
                  <a:lnTo>
                    <a:pt x="0" y="109092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7931" y="1211021"/>
            <a:ext cx="3523615" cy="742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-5" b="0">
                <a:latin typeface="Calibri"/>
                <a:cs typeface="Calibri"/>
              </a:rPr>
              <a:t>Housing</a:t>
            </a:r>
            <a:r>
              <a:rPr dirty="0" sz="4700" spc="-65" b="0">
                <a:latin typeface="Calibri"/>
                <a:cs typeface="Calibri"/>
              </a:rPr>
              <a:t> </a:t>
            </a:r>
            <a:r>
              <a:rPr dirty="0" sz="4700" spc="-10" b="0">
                <a:latin typeface="Calibri"/>
                <a:cs typeface="Calibri"/>
              </a:rPr>
              <a:t>Starts</a:t>
            </a:r>
            <a:endParaRPr sz="47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61033" y="2389377"/>
            <a:ext cx="10421620" cy="3673475"/>
            <a:chOff x="1161033" y="2389377"/>
            <a:chExt cx="10421620" cy="3673475"/>
          </a:xfrm>
        </p:grpSpPr>
        <p:sp>
          <p:nvSpPr>
            <p:cNvPr id="14" name="object 14"/>
            <p:cNvSpPr/>
            <p:nvPr/>
          </p:nvSpPr>
          <p:spPr>
            <a:xfrm>
              <a:off x="1167383" y="2395727"/>
              <a:ext cx="8924925" cy="1088390"/>
            </a:xfrm>
            <a:custGeom>
              <a:avLst/>
              <a:gdLst/>
              <a:ahLst/>
              <a:cxnLst/>
              <a:rect l="l" t="t" r="r" b="b"/>
              <a:pathLst>
                <a:path w="8924925" h="1088389">
                  <a:moveTo>
                    <a:pt x="8815705" y="0"/>
                  </a:moveTo>
                  <a:lnTo>
                    <a:pt x="108838" y="0"/>
                  </a:lnTo>
                  <a:lnTo>
                    <a:pt x="66469" y="8558"/>
                  </a:lnTo>
                  <a:lnTo>
                    <a:pt x="31873" y="31892"/>
                  </a:lnTo>
                  <a:lnTo>
                    <a:pt x="8551" y="66490"/>
                  </a:lnTo>
                  <a:lnTo>
                    <a:pt x="0" y="108838"/>
                  </a:lnTo>
                  <a:lnTo>
                    <a:pt x="0" y="979297"/>
                  </a:lnTo>
                  <a:lnTo>
                    <a:pt x="8551" y="1021645"/>
                  </a:lnTo>
                  <a:lnTo>
                    <a:pt x="31873" y="1056243"/>
                  </a:lnTo>
                  <a:lnTo>
                    <a:pt x="66469" y="1079577"/>
                  </a:lnTo>
                  <a:lnTo>
                    <a:pt x="108838" y="1088136"/>
                  </a:lnTo>
                  <a:lnTo>
                    <a:pt x="8815705" y="1088136"/>
                  </a:lnTo>
                  <a:lnTo>
                    <a:pt x="8858053" y="1079577"/>
                  </a:lnTo>
                  <a:lnTo>
                    <a:pt x="8892651" y="1056243"/>
                  </a:lnTo>
                  <a:lnTo>
                    <a:pt x="8915985" y="1021645"/>
                  </a:lnTo>
                  <a:lnTo>
                    <a:pt x="8924544" y="979297"/>
                  </a:lnTo>
                  <a:lnTo>
                    <a:pt x="8924544" y="108838"/>
                  </a:lnTo>
                  <a:lnTo>
                    <a:pt x="8915985" y="66490"/>
                  </a:lnTo>
                  <a:lnTo>
                    <a:pt x="8892651" y="31892"/>
                  </a:lnTo>
                  <a:lnTo>
                    <a:pt x="8858053" y="8558"/>
                  </a:lnTo>
                  <a:lnTo>
                    <a:pt x="8815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67383" y="2395727"/>
              <a:ext cx="8924925" cy="1088390"/>
            </a:xfrm>
            <a:custGeom>
              <a:avLst/>
              <a:gdLst/>
              <a:ahLst/>
              <a:cxnLst/>
              <a:rect l="l" t="t" r="r" b="b"/>
              <a:pathLst>
                <a:path w="8924925" h="1088389">
                  <a:moveTo>
                    <a:pt x="0" y="108838"/>
                  </a:moveTo>
                  <a:lnTo>
                    <a:pt x="8551" y="66490"/>
                  </a:lnTo>
                  <a:lnTo>
                    <a:pt x="31873" y="31892"/>
                  </a:lnTo>
                  <a:lnTo>
                    <a:pt x="66469" y="8558"/>
                  </a:lnTo>
                  <a:lnTo>
                    <a:pt x="108838" y="0"/>
                  </a:lnTo>
                  <a:lnTo>
                    <a:pt x="8815705" y="0"/>
                  </a:lnTo>
                  <a:lnTo>
                    <a:pt x="8858053" y="8558"/>
                  </a:lnTo>
                  <a:lnTo>
                    <a:pt x="8892651" y="31892"/>
                  </a:lnTo>
                  <a:lnTo>
                    <a:pt x="8915985" y="66490"/>
                  </a:lnTo>
                  <a:lnTo>
                    <a:pt x="8924544" y="108838"/>
                  </a:lnTo>
                  <a:lnTo>
                    <a:pt x="8924544" y="979297"/>
                  </a:lnTo>
                  <a:lnTo>
                    <a:pt x="8915985" y="1021645"/>
                  </a:lnTo>
                  <a:lnTo>
                    <a:pt x="8892651" y="1056243"/>
                  </a:lnTo>
                  <a:lnTo>
                    <a:pt x="8858053" y="1079577"/>
                  </a:lnTo>
                  <a:lnTo>
                    <a:pt x="8815705" y="1088136"/>
                  </a:lnTo>
                  <a:lnTo>
                    <a:pt x="108838" y="1088136"/>
                  </a:lnTo>
                  <a:lnTo>
                    <a:pt x="66469" y="1079577"/>
                  </a:lnTo>
                  <a:lnTo>
                    <a:pt x="31873" y="1056243"/>
                  </a:lnTo>
                  <a:lnTo>
                    <a:pt x="8551" y="1021645"/>
                  </a:lnTo>
                  <a:lnTo>
                    <a:pt x="0" y="979297"/>
                  </a:lnTo>
                  <a:lnTo>
                    <a:pt x="0" y="108838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01951" y="3681983"/>
              <a:ext cx="8928100" cy="1088390"/>
            </a:xfrm>
            <a:custGeom>
              <a:avLst/>
              <a:gdLst/>
              <a:ahLst/>
              <a:cxnLst/>
              <a:rect l="l" t="t" r="r" b="b"/>
              <a:pathLst>
                <a:path w="8928100" h="1088389">
                  <a:moveTo>
                    <a:pt x="8818753" y="0"/>
                  </a:moveTo>
                  <a:lnTo>
                    <a:pt x="108839" y="0"/>
                  </a:lnTo>
                  <a:lnTo>
                    <a:pt x="66490" y="8558"/>
                  </a:lnTo>
                  <a:lnTo>
                    <a:pt x="31892" y="31892"/>
                  </a:lnTo>
                  <a:lnTo>
                    <a:pt x="8558" y="66490"/>
                  </a:lnTo>
                  <a:lnTo>
                    <a:pt x="0" y="108839"/>
                  </a:lnTo>
                  <a:lnTo>
                    <a:pt x="0" y="979297"/>
                  </a:lnTo>
                  <a:lnTo>
                    <a:pt x="8558" y="1021645"/>
                  </a:lnTo>
                  <a:lnTo>
                    <a:pt x="31892" y="1056243"/>
                  </a:lnTo>
                  <a:lnTo>
                    <a:pt x="66490" y="1079577"/>
                  </a:lnTo>
                  <a:lnTo>
                    <a:pt x="108839" y="1088136"/>
                  </a:lnTo>
                  <a:lnTo>
                    <a:pt x="8818753" y="1088136"/>
                  </a:lnTo>
                  <a:lnTo>
                    <a:pt x="8861101" y="1079577"/>
                  </a:lnTo>
                  <a:lnTo>
                    <a:pt x="8895699" y="1056243"/>
                  </a:lnTo>
                  <a:lnTo>
                    <a:pt x="8919033" y="1021645"/>
                  </a:lnTo>
                  <a:lnTo>
                    <a:pt x="8927592" y="979297"/>
                  </a:lnTo>
                  <a:lnTo>
                    <a:pt x="8927592" y="108839"/>
                  </a:lnTo>
                  <a:lnTo>
                    <a:pt x="8919033" y="66490"/>
                  </a:lnTo>
                  <a:lnTo>
                    <a:pt x="8895699" y="31892"/>
                  </a:lnTo>
                  <a:lnTo>
                    <a:pt x="8861101" y="8558"/>
                  </a:lnTo>
                  <a:lnTo>
                    <a:pt x="88187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01951" y="3681983"/>
              <a:ext cx="8928100" cy="1088390"/>
            </a:xfrm>
            <a:custGeom>
              <a:avLst/>
              <a:gdLst/>
              <a:ahLst/>
              <a:cxnLst/>
              <a:rect l="l" t="t" r="r" b="b"/>
              <a:pathLst>
                <a:path w="8928100" h="1088389">
                  <a:moveTo>
                    <a:pt x="0" y="108839"/>
                  </a:moveTo>
                  <a:lnTo>
                    <a:pt x="8558" y="66490"/>
                  </a:lnTo>
                  <a:lnTo>
                    <a:pt x="31892" y="31892"/>
                  </a:lnTo>
                  <a:lnTo>
                    <a:pt x="66490" y="8558"/>
                  </a:lnTo>
                  <a:lnTo>
                    <a:pt x="108839" y="0"/>
                  </a:lnTo>
                  <a:lnTo>
                    <a:pt x="8818753" y="0"/>
                  </a:lnTo>
                  <a:lnTo>
                    <a:pt x="8861101" y="8558"/>
                  </a:lnTo>
                  <a:lnTo>
                    <a:pt x="8895699" y="31892"/>
                  </a:lnTo>
                  <a:lnTo>
                    <a:pt x="8919033" y="66490"/>
                  </a:lnTo>
                  <a:lnTo>
                    <a:pt x="8927592" y="108839"/>
                  </a:lnTo>
                  <a:lnTo>
                    <a:pt x="8927592" y="979297"/>
                  </a:lnTo>
                  <a:lnTo>
                    <a:pt x="8919033" y="1021645"/>
                  </a:lnTo>
                  <a:lnTo>
                    <a:pt x="8895699" y="1056243"/>
                  </a:lnTo>
                  <a:lnTo>
                    <a:pt x="8861101" y="1079577"/>
                  </a:lnTo>
                  <a:lnTo>
                    <a:pt x="8818753" y="1088136"/>
                  </a:lnTo>
                  <a:lnTo>
                    <a:pt x="108839" y="1088136"/>
                  </a:lnTo>
                  <a:lnTo>
                    <a:pt x="66490" y="1079577"/>
                  </a:lnTo>
                  <a:lnTo>
                    <a:pt x="31892" y="1056243"/>
                  </a:lnTo>
                  <a:lnTo>
                    <a:pt x="8558" y="1021645"/>
                  </a:lnTo>
                  <a:lnTo>
                    <a:pt x="0" y="979297"/>
                  </a:lnTo>
                  <a:lnTo>
                    <a:pt x="0" y="108839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651759" y="4968239"/>
              <a:ext cx="8924925" cy="1088390"/>
            </a:xfrm>
            <a:custGeom>
              <a:avLst/>
              <a:gdLst/>
              <a:ahLst/>
              <a:cxnLst/>
              <a:rect l="l" t="t" r="r" b="b"/>
              <a:pathLst>
                <a:path w="8924925" h="1088389">
                  <a:moveTo>
                    <a:pt x="8815705" y="0"/>
                  </a:moveTo>
                  <a:lnTo>
                    <a:pt x="108838" y="0"/>
                  </a:lnTo>
                  <a:lnTo>
                    <a:pt x="66490" y="8558"/>
                  </a:lnTo>
                  <a:lnTo>
                    <a:pt x="31892" y="31892"/>
                  </a:lnTo>
                  <a:lnTo>
                    <a:pt x="8558" y="66490"/>
                  </a:lnTo>
                  <a:lnTo>
                    <a:pt x="0" y="108839"/>
                  </a:lnTo>
                  <a:lnTo>
                    <a:pt x="0" y="979322"/>
                  </a:lnTo>
                  <a:lnTo>
                    <a:pt x="8558" y="1021677"/>
                  </a:lnTo>
                  <a:lnTo>
                    <a:pt x="31892" y="1056265"/>
                  </a:lnTo>
                  <a:lnTo>
                    <a:pt x="66490" y="1079584"/>
                  </a:lnTo>
                  <a:lnTo>
                    <a:pt x="108838" y="1088136"/>
                  </a:lnTo>
                  <a:lnTo>
                    <a:pt x="8815705" y="1088136"/>
                  </a:lnTo>
                  <a:lnTo>
                    <a:pt x="8858053" y="1079584"/>
                  </a:lnTo>
                  <a:lnTo>
                    <a:pt x="8892651" y="1056265"/>
                  </a:lnTo>
                  <a:lnTo>
                    <a:pt x="8915985" y="1021677"/>
                  </a:lnTo>
                  <a:lnTo>
                    <a:pt x="8924544" y="979322"/>
                  </a:lnTo>
                  <a:lnTo>
                    <a:pt x="8924544" y="108839"/>
                  </a:lnTo>
                  <a:lnTo>
                    <a:pt x="8915985" y="66490"/>
                  </a:lnTo>
                  <a:lnTo>
                    <a:pt x="8892651" y="31892"/>
                  </a:lnTo>
                  <a:lnTo>
                    <a:pt x="8858053" y="8558"/>
                  </a:lnTo>
                  <a:lnTo>
                    <a:pt x="8815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651759" y="4968239"/>
              <a:ext cx="8924925" cy="1088390"/>
            </a:xfrm>
            <a:custGeom>
              <a:avLst/>
              <a:gdLst/>
              <a:ahLst/>
              <a:cxnLst/>
              <a:rect l="l" t="t" r="r" b="b"/>
              <a:pathLst>
                <a:path w="8924925" h="1088389">
                  <a:moveTo>
                    <a:pt x="0" y="108839"/>
                  </a:moveTo>
                  <a:lnTo>
                    <a:pt x="8558" y="66490"/>
                  </a:lnTo>
                  <a:lnTo>
                    <a:pt x="31892" y="31892"/>
                  </a:lnTo>
                  <a:lnTo>
                    <a:pt x="66490" y="8558"/>
                  </a:lnTo>
                  <a:lnTo>
                    <a:pt x="108838" y="0"/>
                  </a:lnTo>
                  <a:lnTo>
                    <a:pt x="8815705" y="0"/>
                  </a:lnTo>
                  <a:lnTo>
                    <a:pt x="8858053" y="8558"/>
                  </a:lnTo>
                  <a:lnTo>
                    <a:pt x="8892651" y="31892"/>
                  </a:lnTo>
                  <a:lnTo>
                    <a:pt x="8915985" y="66490"/>
                  </a:lnTo>
                  <a:lnTo>
                    <a:pt x="8924544" y="108839"/>
                  </a:lnTo>
                  <a:lnTo>
                    <a:pt x="8924544" y="979322"/>
                  </a:lnTo>
                  <a:lnTo>
                    <a:pt x="8915985" y="1021677"/>
                  </a:lnTo>
                  <a:lnTo>
                    <a:pt x="8892651" y="1056265"/>
                  </a:lnTo>
                  <a:lnTo>
                    <a:pt x="8858053" y="1079584"/>
                  </a:lnTo>
                  <a:lnTo>
                    <a:pt x="8815705" y="1088136"/>
                  </a:lnTo>
                  <a:lnTo>
                    <a:pt x="108838" y="1088136"/>
                  </a:lnTo>
                  <a:lnTo>
                    <a:pt x="66490" y="1079584"/>
                  </a:lnTo>
                  <a:lnTo>
                    <a:pt x="31892" y="1056265"/>
                  </a:lnTo>
                  <a:lnTo>
                    <a:pt x="8558" y="1021677"/>
                  </a:lnTo>
                  <a:lnTo>
                    <a:pt x="0" y="979322"/>
                  </a:lnTo>
                  <a:lnTo>
                    <a:pt x="0" y="108839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365630" y="2498801"/>
            <a:ext cx="5784215" cy="3318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700" spc="-5">
                <a:latin typeface="Calibri"/>
                <a:cs typeface="Calibri"/>
              </a:rPr>
              <a:t>Seller</a:t>
            </a:r>
            <a:r>
              <a:rPr dirty="0" sz="4700" spc="-70">
                <a:latin typeface="Calibri"/>
                <a:cs typeface="Calibri"/>
              </a:rPr>
              <a:t> </a:t>
            </a:r>
            <a:r>
              <a:rPr dirty="0" sz="4700" spc="-25">
                <a:latin typeface="Calibri"/>
                <a:cs typeface="Calibri"/>
              </a:rPr>
              <a:t>safety</a:t>
            </a:r>
            <a:endParaRPr sz="4700">
              <a:latin typeface="Calibri"/>
              <a:cs typeface="Calibri"/>
            </a:endParaRPr>
          </a:p>
          <a:p>
            <a:pPr marL="1496695" marR="5080" indent="-748030">
              <a:lnSpc>
                <a:spcPct val="179800"/>
              </a:lnSpc>
            </a:pPr>
            <a:r>
              <a:rPr dirty="0" sz="4700">
                <a:latin typeface="Calibri"/>
                <a:cs typeface="Calibri"/>
              </a:rPr>
              <a:t>Building</a:t>
            </a:r>
            <a:r>
              <a:rPr dirty="0" sz="4700" spc="-70">
                <a:latin typeface="Calibri"/>
                <a:cs typeface="Calibri"/>
              </a:rPr>
              <a:t> </a:t>
            </a:r>
            <a:r>
              <a:rPr dirty="0" sz="4700" spc="-10">
                <a:latin typeface="Calibri"/>
                <a:cs typeface="Calibri"/>
              </a:rPr>
              <a:t>repurposing </a:t>
            </a:r>
            <a:r>
              <a:rPr dirty="0" sz="4700" spc="-1045">
                <a:latin typeface="Calibri"/>
                <a:cs typeface="Calibri"/>
              </a:rPr>
              <a:t> </a:t>
            </a:r>
            <a:r>
              <a:rPr dirty="0" sz="4700" spc="-15">
                <a:latin typeface="Calibri"/>
                <a:cs typeface="Calibri"/>
              </a:rPr>
              <a:t>Local</a:t>
            </a:r>
            <a:r>
              <a:rPr dirty="0" sz="4700" spc="-10">
                <a:latin typeface="Calibri"/>
                <a:cs typeface="Calibri"/>
              </a:rPr>
              <a:t> advocacy</a:t>
            </a:r>
            <a:endParaRPr sz="47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631681" y="1935226"/>
            <a:ext cx="2204720" cy="3295650"/>
            <a:chOff x="8631681" y="1935226"/>
            <a:chExt cx="2204720" cy="3295650"/>
          </a:xfrm>
        </p:grpSpPr>
        <p:sp>
          <p:nvSpPr>
            <p:cNvPr id="22" name="object 22"/>
            <p:cNvSpPr/>
            <p:nvPr/>
          </p:nvSpPr>
          <p:spPr>
            <a:xfrm>
              <a:off x="8638031" y="1941576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90" h="707389">
                  <a:moveTo>
                    <a:pt x="548004" y="0"/>
                  </a:moveTo>
                  <a:lnTo>
                    <a:pt x="159131" y="0"/>
                  </a:lnTo>
                  <a:lnTo>
                    <a:pt x="159131" y="388874"/>
                  </a:lnTo>
                  <a:lnTo>
                    <a:pt x="0" y="388874"/>
                  </a:lnTo>
                  <a:lnTo>
                    <a:pt x="353568" y="707136"/>
                  </a:lnTo>
                  <a:lnTo>
                    <a:pt x="707136" y="388874"/>
                  </a:lnTo>
                  <a:lnTo>
                    <a:pt x="548004" y="388874"/>
                  </a:lnTo>
                  <a:lnTo>
                    <a:pt x="5480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638031" y="1941576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90" h="707389">
                  <a:moveTo>
                    <a:pt x="0" y="388874"/>
                  </a:moveTo>
                  <a:lnTo>
                    <a:pt x="159131" y="388874"/>
                  </a:lnTo>
                  <a:lnTo>
                    <a:pt x="159131" y="0"/>
                  </a:lnTo>
                  <a:lnTo>
                    <a:pt x="548004" y="0"/>
                  </a:lnTo>
                  <a:lnTo>
                    <a:pt x="548004" y="388874"/>
                  </a:lnTo>
                  <a:lnTo>
                    <a:pt x="707136" y="388874"/>
                  </a:lnTo>
                  <a:lnTo>
                    <a:pt x="353568" y="707136"/>
                  </a:lnTo>
                  <a:lnTo>
                    <a:pt x="0" y="38887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384791" y="3227832"/>
              <a:ext cx="707390" cy="710565"/>
            </a:xfrm>
            <a:custGeom>
              <a:avLst/>
              <a:gdLst/>
              <a:ahLst/>
              <a:cxnLst/>
              <a:rect l="l" t="t" r="r" b="b"/>
              <a:pathLst>
                <a:path w="707390" h="710564">
                  <a:moveTo>
                    <a:pt x="548004" y="0"/>
                  </a:moveTo>
                  <a:lnTo>
                    <a:pt x="159130" y="0"/>
                  </a:lnTo>
                  <a:lnTo>
                    <a:pt x="159130" y="391921"/>
                  </a:lnTo>
                  <a:lnTo>
                    <a:pt x="0" y="391921"/>
                  </a:lnTo>
                  <a:lnTo>
                    <a:pt x="353567" y="710183"/>
                  </a:lnTo>
                  <a:lnTo>
                    <a:pt x="707135" y="391921"/>
                  </a:lnTo>
                  <a:lnTo>
                    <a:pt x="548004" y="391921"/>
                  </a:lnTo>
                  <a:lnTo>
                    <a:pt x="5480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384791" y="3227832"/>
              <a:ext cx="707390" cy="710565"/>
            </a:xfrm>
            <a:custGeom>
              <a:avLst/>
              <a:gdLst/>
              <a:ahLst/>
              <a:cxnLst/>
              <a:rect l="l" t="t" r="r" b="b"/>
              <a:pathLst>
                <a:path w="707390" h="710564">
                  <a:moveTo>
                    <a:pt x="0" y="391921"/>
                  </a:moveTo>
                  <a:lnTo>
                    <a:pt x="159130" y="391921"/>
                  </a:lnTo>
                  <a:lnTo>
                    <a:pt x="159130" y="0"/>
                  </a:lnTo>
                  <a:lnTo>
                    <a:pt x="548004" y="0"/>
                  </a:lnTo>
                  <a:lnTo>
                    <a:pt x="548004" y="391921"/>
                  </a:lnTo>
                  <a:lnTo>
                    <a:pt x="707135" y="391921"/>
                  </a:lnTo>
                  <a:lnTo>
                    <a:pt x="353567" y="710183"/>
                  </a:lnTo>
                  <a:lnTo>
                    <a:pt x="0" y="391921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122407" y="4517136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90" h="707389">
                  <a:moveTo>
                    <a:pt x="548005" y="0"/>
                  </a:moveTo>
                  <a:lnTo>
                    <a:pt x="159131" y="0"/>
                  </a:lnTo>
                  <a:lnTo>
                    <a:pt x="159131" y="388874"/>
                  </a:lnTo>
                  <a:lnTo>
                    <a:pt x="0" y="388874"/>
                  </a:lnTo>
                  <a:lnTo>
                    <a:pt x="353568" y="707136"/>
                  </a:lnTo>
                  <a:lnTo>
                    <a:pt x="707136" y="388874"/>
                  </a:lnTo>
                  <a:lnTo>
                    <a:pt x="548005" y="388874"/>
                  </a:lnTo>
                  <a:lnTo>
                    <a:pt x="54800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122407" y="4517136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90" h="707389">
                  <a:moveTo>
                    <a:pt x="0" y="388874"/>
                  </a:moveTo>
                  <a:lnTo>
                    <a:pt x="159131" y="388874"/>
                  </a:lnTo>
                  <a:lnTo>
                    <a:pt x="159131" y="0"/>
                  </a:lnTo>
                  <a:lnTo>
                    <a:pt x="548005" y="0"/>
                  </a:lnTo>
                  <a:lnTo>
                    <a:pt x="548005" y="388874"/>
                  </a:lnTo>
                  <a:lnTo>
                    <a:pt x="707136" y="388874"/>
                  </a:lnTo>
                  <a:lnTo>
                    <a:pt x="353568" y="707136"/>
                  </a:lnTo>
                  <a:lnTo>
                    <a:pt x="0" y="38887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Melissa Dispenza</dc:creator>
  <dc:title>PowerPoint Presentation</dc:title>
  <dcterms:created xsi:type="dcterms:W3CDTF">2022-01-18T21:03:27Z</dcterms:created>
  <dcterms:modified xsi:type="dcterms:W3CDTF">2022-01-18T21:03:27Z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2022-01-18T00:00:00Z</vt:filetime>
  </property>
</Properties>
</file>